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FC69-55B7-4C8B-83A1-942FBE7066CE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AC11-A29F-4B46-8B17-6C393254D21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AC11-A29F-4B46-8B17-6C393254D21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AC11-A29F-4B46-8B17-6C393254D21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3F5C1-7BB8-4674-9B29-3F077949FA8A}" type="datetimeFigureOut">
              <a:rPr lang="de-DE" smtClean="0"/>
              <a:pPr/>
              <a:t>27.05.2025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53B9-3AFA-4563-AF30-E4E170C5027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mcssz.org/regos-cserkes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28596" y="2500306"/>
            <a:ext cx="8215370" cy="4540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Június - Szent I(st)ván hava - Nyárelő - Napisten hava - Gödölyetor (Eper) hava</a:t>
            </a:r>
            <a:endParaRPr lang="de-DE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2011354"/>
          </a:xfrm>
        </p:spPr>
        <p:txBody>
          <a:bodyPr>
            <a:normAutofit fontScale="90000"/>
          </a:bodyPr>
          <a:lstStyle/>
          <a:p>
            <a:pPr algn="l"/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200" dirty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Kedves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Cserkészek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! Ebben a „TUDÁSFA“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rovatban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olyan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ismereteket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osztok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meg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veletek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amelyek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egyházi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év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jeles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napjairól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valamint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népszokások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színes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rendjér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szól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Szólok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fontosabb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családi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szokásokról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de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társadalmi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eseményekr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 NEM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csak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regös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cserkészeknek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hanem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minden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vezet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nek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cserkésznek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de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családoknak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ajánlom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Miért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? Mert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embernek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gyökereit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ismernie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pedig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múltba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vezet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népmesék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balladák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mondák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világába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 S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amíg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ezeket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ismerjük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addig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tudjuk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kik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vagyunk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vebben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itt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találtok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mindenhez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anyagot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https://kmcssz.org/regos-cserkesz/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Jó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munkát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de-D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Jablonkay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Lydia RVT</a:t>
            </a:r>
            <a:r>
              <a:rPr lang="de-DE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300" dirty="0" smtClean="0">
                <a:latin typeface="Times New Roman" pitchFamily="18" charset="0"/>
                <a:cs typeface="Times New Roman" pitchFamily="18" charset="0"/>
              </a:rPr>
            </a:br>
            <a:endParaRPr lang="de-DE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00372"/>
            <a:ext cx="2428892" cy="23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2285984" y="55007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Kerek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Isten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fája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szép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tizenkét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ága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de-DE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szép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tizenkét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ágán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ötvenkét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hajtása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de-DE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ötvenkét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hajtáson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három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aranyalma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de-DE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aki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kitalálja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hull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arra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66"/>
            <a:ext cx="31894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feil nach rechts 12"/>
          <p:cNvSpPr/>
          <p:nvPr/>
        </p:nvSpPr>
        <p:spPr>
          <a:xfrm>
            <a:off x="1643042" y="928670"/>
            <a:ext cx="3357586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 rot="16200000" flipH="1">
            <a:off x="4981118" y="1014329"/>
            <a:ext cx="352606" cy="265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5000628" y="71435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000628" y="928670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428728" y="64291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MOZGÓ ÜNNEPEK</a:t>
            </a:r>
            <a:endParaRPr lang="de-DE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714480" y="214290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JÚNIUSI JELES NAPOK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500034" y="4214818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hónap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egykori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névadója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Juno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istennő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gyermekáldás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házasélet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úrnője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volt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akit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rómaiak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elsején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ünnepeltek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csillagászati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nevén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Rák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hava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régi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magyar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neve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pedig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Iván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hava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nyár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előhírnöke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s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nyári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napfordulás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hónapja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Már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buzognak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melyeknek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gyümölcsök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zöldségek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kifejlődését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meghozniuk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Minden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kihajt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rügyezik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fák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égig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akarnak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nőni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ember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ugyanezt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érzi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Teljes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odafordulással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éljük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van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megváltozás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megváltás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hónapja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Ha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erre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odafigyelünk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folyamán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megpróbáltatások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idején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rendelkezünk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majd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egészségfenntartó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testi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lelki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erőkkel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1000" dirty="0" err="1">
                <a:latin typeface="Times New Roman" pitchFamily="18" charset="0"/>
                <a:cs typeface="Times New Roman" pitchFamily="18" charset="0"/>
              </a:rPr>
              <a:t>Forrás</a:t>
            </a:r>
            <a:r>
              <a:rPr lang="de-DE" sz="1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000" dirty="0" err="1">
                <a:latin typeface="Times New Roman" pitchFamily="18" charset="0"/>
                <a:cs typeface="Times New Roman" pitchFamily="18" charset="0"/>
              </a:rPr>
              <a:t>Hónapsoroló</a:t>
            </a:r>
            <a:r>
              <a:rPr lang="de-DE" sz="1000" dirty="0">
                <a:latin typeface="Times New Roman" pitchFamily="18" charset="0"/>
                <a:cs typeface="Times New Roman" pitchFamily="18" charset="0"/>
              </a:rPr>
              <a:t> Virtus/ 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571472" y="1500174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Ess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eső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ess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Hónap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délig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ess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Búza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bokrosodjon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szaporodjon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hajam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olyan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legyen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Mint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csikó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farka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Még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annál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hosszabb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Mint a Tisza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hossza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Még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annál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hosszabb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Mint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Duna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hossza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Még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annál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hosszabb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Mint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hossza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!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pic>
        <p:nvPicPr>
          <p:cNvPr id="1031" name="Bild 269" descr="http://www.unnep.mentha.hu/midscl1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941301" cy="1571636"/>
          </a:xfrm>
          <a:prstGeom prst="rect">
            <a:avLst/>
          </a:prstGeom>
          <a:noFill/>
        </p:spPr>
      </p:pic>
      <p:pic>
        <p:nvPicPr>
          <p:cNvPr id="1030" name="Bild 250" descr="http://www.unnep.mentha.hu/midscl1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928694" cy="159209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Bild 250" descr="http://www.unnep.mentha.hu/midscl1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583392" cy="1000132"/>
          </a:xfrm>
          <a:prstGeom prst="rect">
            <a:avLst/>
          </a:prstGeom>
          <a:noFill/>
        </p:spPr>
      </p:pic>
      <p:pic>
        <p:nvPicPr>
          <p:cNvPr id="51" name="Bild 263" descr="http://www.unnep.mentha.hu/suncl1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357298"/>
            <a:ext cx="738191" cy="66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86182" y="642918"/>
            <a:ext cx="50720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pünkösd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kettős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ünnepe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utáni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tizedik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napra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csütörtökre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katolikus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naptárban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úrnapja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esik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úrnapja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latinul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Festum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Eucharistiae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Solemnitas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Corpus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Domini)KATOLIKUS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főünnep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eucharistia</a:t>
            </a: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tiszteletére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teljes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nevén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Úr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Testének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Vérének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ünnepe</a:t>
            </a:r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Magyarországon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több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országban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például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Angliában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Walesben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en-US" sz="1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húsvéti</a:t>
            </a: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őt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lezáró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pünkösdvasárnap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után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héttel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tartják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Jellemzően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körmenet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kapcsolódik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hozzá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ünnep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fő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eseménye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körmenet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amelyen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körülhordozzák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oltáriszentséget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körmenet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útvonala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mentén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négy</a:t>
            </a:r>
            <a:r>
              <a:rPr lang="en-US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oltárt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állítanak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ott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tartandó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rövid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szertartás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evangélium-éneklés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céljára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sajátságok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vallanak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„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szentostya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útvonala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Nap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éves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pályáját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jelképezi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amelynek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csúcspontján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Nap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épp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anyja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Tejút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karjai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közt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tartózkodik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Úrnapja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ebbe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időszakba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esik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oltárok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fölé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lombsátrat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emelnek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földre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tovahaladó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oltáriszentség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rózsaszirmot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szórnak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virágszőnyeg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másutt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széna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illatos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füvek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terítik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körmenet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útvonalát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díszítésre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szolgáló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zöldágak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varázserejű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szentelményeknek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számítottak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hasonló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hatást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tulajdonítottak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nekik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mint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ünnepek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megszentelődött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növényeinek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főleg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betegség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villámcsapás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varázsoltak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velük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virágokat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lábfájás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elleni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fürdőbe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tették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fájós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fogat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füstöltek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oltáriszentséget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talpas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szentségtartóban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néven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úrmutatóban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latin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monstrantia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hordozzák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körül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abban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teszik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ünnepélyes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szentségimádásra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vallásgyakorlat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a XIII.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században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keletkezett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úrmutató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készítését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úrnapi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körmenet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szentségimádás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szükségessé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Jankovics</a:t>
            </a:r>
            <a:r>
              <a:rPr lang="de-D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Marcel)</a:t>
            </a:r>
          </a:p>
        </p:txBody>
      </p:sp>
      <p:sp>
        <p:nvSpPr>
          <p:cNvPr id="3" name="Rechteck 2"/>
          <p:cNvSpPr/>
          <p:nvPr/>
        </p:nvSpPr>
        <p:spPr>
          <a:xfrm>
            <a:off x="285720" y="28572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Úrnapja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Olrtári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Szentség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ünnepe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00372"/>
            <a:ext cx="2314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000636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00034" y="785794"/>
          <a:ext cx="1643074" cy="2358869"/>
        </p:xfrm>
        <a:graphic>
          <a:graphicData uri="http://schemas.openxmlformats.org/presentationml/2006/ole">
            <p:oleObj spid="_x0000_s16385" name="Bitmap Image" r:id="rId3" imgW="1609524" imgH="2276793" progId="PBrush">
              <p:embed/>
            </p:oleObj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57158" y="28572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8 -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Medárd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"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Medárdus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tiszta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jő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rossz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idő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vissza</a:t>
            </a:r>
            <a:r>
              <a:rPr lang="de-D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14612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43174" y="785794"/>
            <a:ext cx="5643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Medárd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hónap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legismertebb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időjárásjósló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különben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időjárás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gabona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aratásának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szüreti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munkának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védőszentje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Hozzá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fordulnak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még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fogfájás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esetén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gyermekáldásért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mentális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betegségben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szenvedők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parasztok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(?),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rabok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fogságba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vetettek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sörfőzők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szőlősgazdák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de-DE" sz="1400" dirty="0">
                <a:latin typeface="Times New Roman" pitchFamily="18" charset="0"/>
                <a:cs typeface="Times New Roman" pitchFamily="18" charset="0"/>
              </a:rPr>
            </a:b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Ha 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Medárdkor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esik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eső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következő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 err="1">
                <a:latin typeface="Times New Roman" pitchFamily="18" charset="0"/>
                <a:cs typeface="Times New Roman" pitchFamily="18" charset="0"/>
              </a:rPr>
              <a:t>negyven</a:t>
            </a:r>
            <a:r>
              <a:rPr lang="de-DE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 err="1">
                <a:latin typeface="Times New Roman" pitchFamily="18" charset="0"/>
                <a:cs typeface="Times New Roman" pitchFamily="18" charset="0"/>
              </a:rPr>
              <a:t>napon</a:t>
            </a:r>
            <a:r>
              <a:rPr lang="de-DE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 err="1">
                <a:latin typeface="Times New Roman" pitchFamily="18" charset="0"/>
                <a:cs typeface="Times New Roman" pitchFamily="18" charset="0"/>
              </a:rPr>
              <a:t>hasonló</a:t>
            </a:r>
            <a:r>
              <a:rPr lang="de-DE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lesz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időjárás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Fordítva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igaz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: ha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esik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negyven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napos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szárazság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következik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legutolsó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fagyos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napként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tartották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számon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nyolcadikát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4282" y="3357562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Medárd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püspök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 V.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században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élt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Ő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alapította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keresztény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rózsaünnepet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ünnepi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ceremónián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falu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legszófogadóbb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legfedhetetlenebb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erkölcsű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leánygyermekét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fiú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leány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kísérte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templomba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ahol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rózsakoszorúval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koronázták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meg,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pénzjutalomban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részesült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de-D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28992" y="4429132"/>
            <a:ext cx="5214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hagyomány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szerint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Medárd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napján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szabad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fürdeni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tóban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folyóban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mert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különböző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vízi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lények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vízi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király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szellemek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elveszik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fürdőző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életét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Algyő öregasszonyai e napon egy kifejlett kakast fürdettek meg, hogy zápor kerekedjék.</a:t>
            </a:r>
            <a:endParaRPr lang="de-D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44" y="6072206"/>
            <a:ext cx="307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negyven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egyébként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bibliai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szent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szám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86314" y="271462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/>
              <a:t>Ess</a:t>
            </a:r>
            <a:r>
              <a:rPr lang="de-DE" sz="1200" i="1" dirty="0"/>
              <a:t> </a:t>
            </a:r>
            <a:r>
              <a:rPr lang="de-DE" sz="1200" i="1" dirty="0" err="1"/>
              <a:t>eső</a:t>
            </a:r>
            <a:r>
              <a:rPr lang="de-DE" sz="1200" i="1" dirty="0"/>
              <a:t> </a:t>
            </a:r>
            <a:r>
              <a:rPr lang="de-DE" sz="1200" i="1" dirty="0" err="1"/>
              <a:t>ess</a:t>
            </a:r>
            <a:r>
              <a:rPr lang="de-DE" sz="1200" i="1" dirty="0"/>
              <a:t>, </a:t>
            </a:r>
            <a:r>
              <a:rPr lang="de-DE" sz="1200" i="1" dirty="0" err="1"/>
              <a:t>zab</a:t>
            </a:r>
            <a:r>
              <a:rPr lang="de-DE" sz="1200" i="1" dirty="0"/>
              <a:t> </a:t>
            </a:r>
            <a:r>
              <a:rPr lang="de-DE" sz="1200" i="1" dirty="0" err="1" smtClean="0"/>
              <a:t>szaporodjék</a:t>
            </a:r>
            <a:r>
              <a:rPr lang="de-DE" sz="1200" i="1" dirty="0" smtClean="0"/>
              <a:t>, </a:t>
            </a:r>
            <a:r>
              <a:rPr lang="de-DE" sz="1200" i="1" dirty="0" err="1" smtClean="0"/>
              <a:t>búza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bokrosodjék</a:t>
            </a:r>
            <a:r>
              <a:rPr lang="de-DE" sz="1200" i="1" dirty="0"/>
              <a:t>, </a:t>
            </a:r>
            <a:r>
              <a:rPr lang="de-DE" sz="1200" i="1" dirty="0" err="1"/>
              <a:t>az</a:t>
            </a:r>
            <a:r>
              <a:rPr lang="de-DE" sz="1200" i="1" dirty="0"/>
              <a:t> </a:t>
            </a:r>
            <a:r>
              <a:rPr lang="de-DE" sz="1200" i="1" dirty="0" err="1"/>
              <a:t>én</a:t>
            </a:r>
            <a:r>
              <a:rPr lang="de-DE" sz="1200" i="1" dirty="0"/>
              <a:t> </a:t>
            </a:r>
            <a:r>
              <a:rPr lang="de-DE" sz="1200" i="1" dirty="0" err="1"/>
              <a:t>hajam</a:t>
            </a:r>
            <a:r>
              <a:rPr lang="de-DE" sz="1200" i="1" dirty="0"/>
              <a:t> </a:t>
            </a:r>
            <a:r>
              <a:rPr lang="de-DE" sz="1200" i="1" dirty="0" err="1"/>
              <a:t>olyan</a:t>
            </a:r>
            <a:r>
              <a:rPr lang="de-DE" sz="1200" i="1" dirty="0"/>
              <a:t> </a:t>
            </a:r>
            <a:r>
              <a:rPr lang="de-DE" sz="1200" i="1" dirty="0" err="1" smtClean="0"/>
              <a:t>legyen</a:t>
            </a:r>
            <a:r>
              <a:rPr lang="de-DE" sz="1200" i="1" dirty="0" smtClean="0"/>
              <a:t>, mint </a:t>
            </a:r>
            <a:r>
              <a:rPr lang="de-DE" sz="1200" i="1" dirty="0"/>
              <a:t>a </a:t>
            </a:r>
            <a:r>
              <a:rPr lang="de-DE" sz="1200" i="1" dirty="0" err="1"/>
              <a:t>csikó</a:t>
            </a:r>
            <a:r>
              <a:rPr lang="de-DE" sz="1200" i="1" dirty="0"/>
              <a:t> </a:t>
            </a:r>
            <a:r>
              <a:rPr lang="de-DE" sz="1200" i="1" dirty="0" err="1"/>
              <a:t>farka</a:t>
            </a:r>
            <a:r>
              <a:rPr lang="de-DE" sz="1200" i="1" dirty="0"/>
              <a:t>,</a:t>
            </a:r>
            <a:br>
              <a:rPr lang="de-DE" sz="1200" i="1" dirty="0"/>
            </a:br>
            <a:r>
              <a:rPr lang="de-DE" sz="1200" i="1" dirty="0" err="1"/>
              <a:t>még</a:t>
            </a:r>
            <a:r>
              <a:rPr lang="de-DE" sz="1200" i="1" dirty="0"/>
              <a:t> </a:t>
            </a:r>
            <a:r>
              <a:rPr lang="de-DE" sz="1200" i="1" dirty="0" err="1"/>
              <a:t>annál</a:t>
            </a:r>
            <a:r>
              <a:rPr lang="de-DE" sz="1200" i="1" dirty="0"/>
              <a:t> </a:t>
            </a:r>
            <a:r>
              <a:rPr lang="de-DE" sz="1200" i="1" dirty="0" err="1"/>
              <a:t>is</a:t>
            </a:r>
            <a:r>
              <a:rPr lang="de-DE" sz="1200" i="1" dirty="0"/>
              <a:t> </a:t>
            </a:r>
            <a:r>
              <a:rPr lang="de-DE" sz="1200" i="1" dirty="0" err="1"/>
              <a:t>hosszabb,mint</a:t>
            </a:r>
            <a:r>
              <a:rPr lang="de-DE" sz="1200" i="1" dirty="0"/>
              <a:t> a </a:t>
            </a:r>
            <a:r>
              <a:rPr lang="de-DE" sz="1200" i="1" dirty="0" err="1"/>
              <a:t>Duna</a:t>
            </a:r>
            <a:r>
              <a:rPr lang="de-DE" sz="1200" i="1" dirty="0"/>
              <a:t> </a:t>
            </a:r>
            <a:r>
              <a:rPr lang="de-DE" sz="1200" i="1" dirty="0" err="1"/>
              <a:t>hossza</a:t>
            </a:r>
            <a:r>
              <a:rPr lang="de-DE" sz="1200" i="1" dirty="0" smtClean="0"/>
              <a:t>.</a:t>
            </a:r>
          </a:p>
          <a:p>
            <a:endParaRPr lang="de-DE" sz="1200" dirty="0"/>
          </a:p>
          <a:p>
            <a:r>
              <a:rPr lang="de-DE" sz="1200" dirty="0"/>
              <a:t>Ha </a:t>
            </a:r>
            <a:r>
              <a:rPr lang="de-DE" sz="1200" dirty="0" err="1"/>
              <a:t>viszont</a:t>
            </a:r>
            <a:r>
              <a:rPr lang="de-DE" sz="1200" dirty="0"/>
              <a:t> </a:t>
            </a:r>
            <a:r>
              <a:rPr lang="de-DE" sz="1200" dirty="0" err="1"/>
              <a:t>túl</a:t>
            </a:r>
            <a:r>
              <a:rPr lang="de-DE" sz="1200" dirty="0"/>
              <a:t> </a:t>
            </a:r>
            <a:r>
              <a:rPr lang="de-DE" sz="1200" dirty="0" err="1"/>
              <a:t>sok</a:t>
            </a:r>
            <a:r>
              <a:rPr lang="de-DE" sz="1200" dirty="0"/>
              <a:t> </a:t>
            </a:r>
            <a:r>
              <a:rPr lang="de-DE" sz="1200" dirty="0" err="1"/>
              <a:t>volt</a:t>
            </a:r>
            <a:r>
              <a:rPr lang="de-DE" sz="1200" dirty="0"/>
              <a:t> </a:t>
            </a:r>
            <a:r>
              <a:rPr lang="de-DE" sz="1200" dirty="0" err="1"/>
              <a:t>már</a:t>
            </a:r>
            <a:r>
              <a:rPr lang="de-DE" sz="1200" dirty="0"/>
              <a:t> a </a:t>
            </a:r>
            <a:r>
              <a:rPr lang="de-DE" sz="1200" dirty="0" err="1"/>
              <a:t>jóból</a:t>
            </a:r>
            <a:r>
              <a:rPr lang="de-DE" sz="1200" dirty="0"/>
              <a:t>, </a:t>
            </a:r>
            <a:r>
              <a:rPr lang="de-DE" sz="1200" dirty="0" err="1"/>
              <a:t>akkor</a:t>
            </a:r>
            <a:r>
              <a:rPr lang="de-DE" sz="1200" dirty="0"/>
              <a:t> </a:t>
            </a:r>
            <a:r>
              <a:rPr lang="de-DE" sz="1200" dirty="0" err="1"/>
              <a:t>így</a:t>
            </a:r>
            <a:r>
              <a:rPr lang="de-DE" sz="1200" dirty="0"/>
              <a:t> </a:t>
            </a:r>
            <a:r>
              <a:rPr lang="de-DE" sz="1200" dirty="0" err="1"/>
              <a:t>módosult</a:t>
            </a:r>
            <a:r>
              <a:rPr lang="de-DE" sz="1200" dirty="0"/>
              <a:t> a </a:t>
            </a:r>
            <a:r>
              <a:rPr lang="de-DE" sz="1200" dirty="0" err="1"/>
              <a:t>mondóka</a:t>
            </a:r>
            <a:r>
              <a:rPr lang="de-DE" sz="1200" dirty="0"/>
              <a:t>:</a:t>
            </a:r>
          </a:p>
          <a:p>
            <a:r>
              <a:rPr lang="de-DE" sz="1200" i="1" dirty="0" err="1"/>
              <a:t>Süss</a:t>
            </a:r>
            <a:r>
              <a:rPr lang="de-DE" sz="1200" i="1" dirty="0"/>
              <a:t> </a:t>
            </a:r>
            <a:r>
              <a:rPr lang="de-DE" sz="1200" i="1" dirty="0" err="1"/>
              <a:t>fel</a:t>
            </a:r>
            <a:r>
              <a:rPr lang="de-DE" sz="1200" i="1" dirty="0"/>
              <a:t> </a:t>
            </a:r>
            <a:r>
              <a:rPr lang="de-DE" sz="1200" i="1" dirty="0" err="1"/>
              <a:t>nap</a:t>
            </a:r>
            <a:r>
              <a:rPr lang="de-DE" sz="1200" i="1" dirty="0"/>
              <a:t>, </a:t>
            </a:r>
            <a:r>
              <a:rPr lang="de-DE" sz="1200" i="1" dirty="0" err="1"/>
              <a:t>Isten</a:t>
            </a:r>
            <a:r>
              <a:rPr lang="de-DE" sz="1200" i="1" dirty="0"/>
              <a:t> </a:t>
            </a:r>
            <a:r>
              <a:rPr lang="de-DE" sz="1200" i="1" dirty="0" err="1"/>
              <a:t>tányérkája</a:t>
            </a:r>
            <a:r>
              <a:rPr lang="de-DE" sz="1200" i="1" dirty="0"/>
              <a:t>,</a:t>
            </a:r>
            <a:br>
              <a:rPr lang="de-DE" sz="1200" i="1" dirty="0"/>
            </a:br>
            <a:r>
              <a:rPr lang="de-DE" sz="1200" i="1" dirty="0" err="1"/>
              <a:t>Kertek</a:t>
            </a:r>
            <a:r>
              <a:rPr lang="de-DE" sz="1200" i="1" dirty="0"/>
              <a:t> </a:t>
            </a:r>
            <a:r>
              <a:rPr lang="de-DE" sz="1200" i="1" dirty="0" err="1"/>
              <a:t>alatt</a:t>
            </a:r>
            <a:r>
              <a:rPr lang="de-DE" sz="1200" i="1" dirty="0"/>
              <a:t> </a:t>
            </a:r>
            <a:r>
              <a:rPr lang="de-DE" sz="1200" i="1" dirty="0" err="1"/>
              <a:t>kislibáim</a:t>
            </a:r>
            <a:r>
              <a:rPr lang="de-DE" sz="1200" i="1" dirty="0"/>
              <a:t> </a:t>
            </a:r>
            <a:r>
              <a:rPr lang="de-DE" sz="1200" i="1" dirty="0" err="1"/>
              <a:t>megfagynak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357826"/>
            <a:ext cx="2090744" cy="138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3643306" y="607220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Időjósló szentek: Medárd, Donát és Orbán szobrai Jászberényben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928934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5720" y="21429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10. Margit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Skóciai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Margit </a:t>
            </a:r>
            <a:r>
              <a:rPr lang="de-DE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14546" y="642918"/>
            <a:ext cx="65722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Magyarországon született 1047-ben és Skóciában halt meg 1093-ban. A Skóciában uralkodó Malcolmhoz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adták férjhez, akit alattvalói Véresnek hívtak, mert félelmetes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kegyetlenségéről volt híres. Margit hatására elhagyta vad szokásait, és egész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környezete megváltozott. Margit királynő templomokat és kolostorokat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épített, minden nyomorúságos szenvedőn segített és megtérített. Sokáig ezen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napon ünnepelte az Egyház, mert ez a nap születésnapja. 1969-ben került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egyházi ünnepe halála napjára nov.16-ra.</a:t>
            </a:r>
          </a:p>
          <a:p>
            <a:r>
              <a:rPr lang="hu-H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Árpád-házi Szent Margit a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magyar Árpád-kor kivételesen tisztelt szentje,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aki a „Királyság Patrónája‖ címet viselte. Kultusza akkor lendült fel igazán,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amikor II. Endre szentföldi keresztes hadjáratáról hazahozta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koponyaereklyéjét. Hazai kultuszának része lehetett abban, hogy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IV. Béla</a:t>
            </a:r>
            <a:r>
              <a:rPr lang="de-DE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Margitnak nevezte el a </a:t>
            </a:r>
            <a:r>
              <a:rPr lang="hu-H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tatárjárás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borzalmaitól való szabadulásáért cserébe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Istennek ajánlott leányát. </a:t>
            </a:r>
            <a:endParaRPr lang="de-DE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Árpád-házi királyleány domonkos apáca, majd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maga is az egyház szentje lett.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Szent Margit (1242-1271) a fogadalomnak megfelelően először Veszprémben, majd a számára építtetett Nyulak szigeti (Margitsziget) domonkos apácakolostorban élt családja és hazája sorsa iránt érzett nagy felelőségtudattal, mélységes alázatban, önpusztító aszkézisben és Krisztus iránti misztikus elragadtatásban. Halála után rögtön megindult a szenttéavatási eljárás, ami külső akadályok miatt mindig újra megakadt, s végül csak 1942-ben valósult meg. Hazánkban és a domonkos renden belül azonban Margitnak mindvégig élő kultusza volt. Első legendáját feltehetően gyóntatója, a magyarországi rendtartomány priorja, Marcellus foglalta írásba. Az 1276-ban készített szenttéavatási jegyzőkönyvvel együtt ez a realisztikus legenda volt minden későbbi legendaváltozat alapja. </a:t>
            </a:r>
            <a:endParaRPr lang="de-DE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Margit napja- mint Medárd -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időjósló nap is, negyvenes nap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( a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40 igen nagy jelentőségű a bibliában), azaz ha esik az eső, negyven napig fog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esni. „Margit felhőtől fél, égi háborút vél</a:t>
            </a:r>
            <a:r>
              <a:rPr lang="hu-HU" dirty="0" smtClean="0"/>
              <a:t>.”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- Tartja a rigmus. 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1952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14859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7158" y="214290"/>
            <a:ext cx="86439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többi</a:t>
            </a:r>
            <a:r>
              <a:rPr lang="de-DE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júniusi</a:t>
            </a:r>
            <a:r>
              <a:rPr lang="de-DE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jeles</a:t>
            </a:r>
            <a:r>
              <a:rPr lang="de-DE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de-DE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de-DE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Fontos</a:t>
            </a:r>
            <a:r>
              <a:rPr lang="de-DE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Napról</a:t>
            </a:r>
            <a:r>
              <a:rPr lang="de-DE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külön</a:t>
            </a:r>
            <a:endParaRPr lang="de-DE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Olvashattok</a:t>
            </a:r>
            <a:r>
              <a:rPr lang="de-DE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de-DE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71472" y="1214423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Június 04.</a:t>
            </a:r>
            <a:r>
              <a:rPr lang="de-D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b="1" dirty="0" smtClean="0">
                <a:solidFill>
                  <a:srgbClr val="C00000"/>
                </a:solidFill>
              </a:rPr>
              <a:t>A </a:t>
            </a:r>
            <a:r>
              <a:rPr lang="de-DE" b="1" dirty="0" err="1" smtClean="0">
                <a:solidFill>
                  <a:srgbClr val="C00000"/>
                </a:solidFill>
              </a:rPr>
              <a:t>nemzeti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összetartozás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napja</a:t>
            </a:r>
            <a:r>
              <a:rPr lang="de-D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Nemzeti gyásznap</a:t>
            </a:r>
            <a:endParaRPr lang="de-DE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hu-H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"Néhány tollvonás és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pecsét,Bár milliók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mondták ellene elég,</a:t>
            </a:r>
          </a:p>
          <a:p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Megszületett egy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szerződés,Ami utánna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jött csak vergődés.</a:t>
            </a:r>
            <a:endParaRPr lang="de-DE" sz="12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országot darabokra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szaggatták,Idegenek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akik jól tudták,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nyomort szűl ez a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szerződés,</a:t>
            </a:r>
            <a:endParaRPr lang="de-DE" sz="12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Szóljon a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requiem egy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országért."(Magozott</a:t>
            </a:r>
            <a:r>
              <a:rPr lang="de-DE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Cseresznye: Trianon)</a:t>
            </a:r>
            <a:endParaRPr lang="de-DE" sz="12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de-DE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hu-HU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0034" y="4786322"/>
            <a:ext cx="8358246" cy="1369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19 - 25. 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Iván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éjszakája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de-DE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Június</a:t>
            </a:r>
            <a:r>
              <a:rPr lang="de-DE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20 - 26. 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Iván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nyári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napforduló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ünnepe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</a:p>
          <a:p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Szentiván-éj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mágikus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éjszaka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Virágos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Szent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János</a:t>
            </a:r>
            <a:r>
              <a:rPr lang="de-DE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ünnepe</a:t>
            </a:r>
            <a:endParaRPr lang="de-DE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sz="11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43107" y="3786190"/>
            <a:ext cx="4644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Szent Iván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éjszakájának, más néven nyárközép éjszakájának a június 23-áról 24-ére virradó éjszakát nevezik Magyarországon.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00438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14620"/>
            <a:ext cx="1714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Bildschirmpräsentation (4:3)</PresentationFormat>
  <Paragraphs>48</Paragraphs>
  <Slides>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Larissa-Design</vt:lpstr>
      <vt:lpstr>Bitmap Image</vt:lpstr>
      <vt:lpstr>  Kedves Cserkészek! Ebben a „TUDÁSFA“ rovatban olyan ismereteket osztok meg veletek, amelyek az egyházi év jeles napjairól, valamint  a népszokások színes rendjéről szól. Szólok a fontosabb családi szokásokról, de a társadalmi eseményekről is. NEM csak regös cserkészeknek, hanem minden vezetőnek, cserkésznek, de a családoknak is ajánlom. Miért? Mert az embernek a gyökereit ismernie kell. Az pedig a múltba vezet, a népmesék, balladák, mondák világába. S amíg ezeket ismerjük, addig tudjuk, hogy kik vagyunk!  Bővebben itt találtok mindenhez anyagot. https://kmcssz.org/regos-cserkesz/ Jó munkát! Jablonkay Lydia RVT </vt:lpstr>
      <vt:lpstr>Folie 2</vt:lpstr>
      <vt:lpstr>Folie 3</vt:lpstr>
      <vt:lpstr>Folie 4</vt:lpstr>
      <vt:lpstr>Folie 5</vt:lpstr>
      <vt:lpstr>Folie 6</vt:lpstr>
    </vt:vector>
  </TitlesOfParts>
  <Company>BLACK EDITION - tum0r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Kedves Cserkészek! Ebben a „TUDÁSFA“ rovatban olyan ismereteket osztok meg veletek, amelyek az egyházi év jeles napjairól, valamint  a népszokások színes rendjéről szól. Szólok a fontosabb családi szokásokról, de a társadalmi eseményekről is. NEM csak regös cserkészeknek, hanem minden vezetőnek, cserkésznek, de a családoknak is ajánlom. Miért? Mert az embernek a gyökereit ismernie kell. Az pedig a múltba vezet, a népmesék, balladák, mondák világába. S amíg ezeket ismerjük, addig tudjuk, hogy kik vagyunk!  Bővebben itt találtok mindenhez anyagot. https://kmcssz.org/regos-cserkesz/ Jó munkát! Jablonkay Lydia RVT</dc:title>
  <dc:creator>Lydia Jablonkay</dc:creator>
  <cp:lastModifiedBy>Lydia Jablonkay</cp:lastModifiedBy>
  <cp:revision>3</cp:revision>
  <dcterms:created xsi:type="dcterms:W3CDTF">2025-05-16T17:03:03Z</dcterms:created>
  <dcterms:modified xsi:type="dcterms:W3CDTF">2025-05-27T18:48:13Z</dcterms:modified>
</cp:coreProperties>
</file>