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
  </p:notesMasterIdLst>
  <p:sldIdLst>
    <p:sldId id="257" r:id="rId2"/>
    <p:sldId id="256" r:id="rId3"/>
    <p:sldId id="258" r:id="rId4"/>
    <p:sldId id="262" r:id="rId5"/>
    <p:sldId id="259" r:id="rId6"/>
    <p:sldId id="277" r:id="rId7"/>
    <p:sldId id="263" r:id="rId8"/>
    <p:sldId id="261" r:id="rId9"/>
    <p:sldId id="271" r:id="rId10"/>
    <p:sldId id="265" r:id="rId11"/>
    <p:sldId id="273" r:id="rId12"/>
    <p:sldId id="260" r:id="rId13"/>
    <p:sldId id="269" r:id="rId14"/>
    <p:sldId id="264" r:id="rId15"/>
    <p:sldId id="274" r:id="rId16"/>
    <p:sldId id="266" r:id="rId17"/>
    <p:sldId id="268" r:id="rId18"/>
    <p:sldId id="267" r:id="rId19"/>
    <p:sldId id="270" r:id="rId20"/>
    <p:sldId id="272" r:id="rId21"/>
    <p:sldId id="278" r:id="rId2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8000"/>
    <a:srgbClr val="0033CC"/>
    <a:srgbClr val="CCFFCC"/>
    <a:srgbClr val="FFCC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888"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01B17A-15D0-43A6-ACAE-D92E4361303B}" type="datetimeFigureOut">
              <a:rPr lang="de-DE" smtClean="0"/>
              <a:pPr/>
              <a:t>03.04.2025</a:t>
            </a:fld>
            <a:endParaRPr lang="de-DE"/>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5AE8A4-4953-4661-AF20-45978FC5C866}" type="slidenum">
              <a:rPr lang="de-DE" smtClean="0"/>
              <a:pPr/>
              <a:t>‹Nr.›</a:t>
            </a:fld>
            <a:endParaRPr lang="de-DE"/>
          </a:p>
        </p:txBody>
      </p:sp>
    </p:spTree>
    <p:extLst>
      <p:ext uri="{BB962C8B-B14F-4D97-AF65-F5344CB8AC3E}">
        <p14:creationId xmlns:p14="http://schemas.microsoft.com/office/powerpoint/2010/main" xmlns="" val="33163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de-DE" dirty="0"/>
          </a:p>
        </p:txBody>
      </p:sp>
      <p:sp>
        <p:nvSpPr>
          <p:cNvPr id="4" name="Dia számának helye 3"/>
          <p:cNvSpPr>
            <a:spLocks noGrp="1"/>
          </p:cNvSpPr>
          <p:nvPr>
            <p:ph type="sldNum" sz="quarter" idx="10"/>
          </p:nvPr>
        </p:nvSpPr>
        <p:spPr/>
        <p:txBody>
          <a:bodyPr/>
          <a:lstStyle/>
          <a:p>
            <a:fld id="{2E5AE8A4-4953-4661-AF20-45978FC5C866}" type="slidenum">
              <a:rPr lang="de-DE" smtClean="0"/>
              <a:pPr/>
              <a:t>14</a:t>
            </a:fld>
            <a:endParaRPr lang="de-DE"/>
          </a:p>
        </p:txBody>
      </p:sp>
    </p:spTree>
    <p:extLst>
      <p:ext uri="{BB962C8B-B14F-4D97-AF65-F5344CB8AC3E}">
        <p14:creationId xmlns:p14="http://schemas.microsoft.com/office/powerpoint/2010/main" xmlns="" val="217105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de-DE"/>
          </a:p>
        </p:txBody>
      </p:sp>
      <p:sp>
        <p:nvSpPr>
          <p:cNvPr id="4" name="Dátum helye 3"/>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270547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216860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de-DE"/>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185908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290781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5" name="Élőláb helye 4"/>
          <p:cNvSpPr>
            <a:spLocks noGrp="1"/>
          </p:cNvSpPr>
          <p:nvPr>
            <p:ph type="ftr" sz="quarter" idx="11"/>
          </p:nvPr>
        </p:nvSpPr>
        <p:spPr/>
        <p:txBody>
          <a:bodyPr/>
          <a:lstStyle/>
          <a:p>
            <a:endParaRPr lang="de-DE"/>
          </a:p>
        </p:txBody>
      </p:sp>
      <p:sp>
        <p:nvSpPr>
          <p:cNvPr id="6" name="Dia számának helye 5"/>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342627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Dátum helye 4"/>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6" name="Élőláb helye 5"/>
          <p:cNvSpPr>
            <a:spLocks noGrp="1"/>
          </p:cNvSpPr>
          <p:nvPr>
            <p:ph type="ftr" sz="quarter" idx="11"/>
          </p:nvPr>
        </p:nvSpPr>
        <p:spPr/>
        <p:txBody>
          <a:bodyPr/>
          <a:lstStyle/>
          <a:p>
            <a:endParaRPr lang="de-DE"/>
          </a:p>
        </p:txBody>
      </p:sp>
      <p:sp>
        <p:nvSpPr>
          <p:cNvPr id="7" name="Dia számának helye 6"/>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276230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7" name="Dátum helye 6"/>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8" name="Élőláb helye 7"/>
          <p:cNvSpPr>
            <a:spLocks noGrp="1"/>
          </p:cNvSpPr>
          <p:nvPr>
            <p:ph type="ftr" sz="quarter" idx="11"/>
          </p:nvPr>
        </p:nvSpPr>
        <p:spPr/>
        <p:txBody>
          <a:bodyPr/>
          <a:lstStyle/>
          <a:p>
            <a:endParaRPr lang="de-DE"/>
          </a:p>
        </p:txBody>
      </p:sp>
      <p:sp>
        <p:nvSpPr>
          <p:cNvPr id="9" name="Dia számának helye 8"/>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343645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Dátum helye 2"/>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4" name="Élőláb helye 3"/>
          <p:cNvSpPr>
            <a:spLocks noGrp="1"/>
          </p:cNvSpPr>
          <p:nvPr>
            <p:ph type="ftr" sz="quarter" idx="11"/>
          </p:nvPr>
        </p:nvSpPr>
        <p:spPr/>
        <p:txBody>
          <a:bodyPr/>
          <a:lstStyle/>
          <a:p>
            <a:endParaRPr lang="de-DE"/>
          </a:p>
        </p:txBody>
      </p:sp>
      <p:sp>
        <p:nvSpPr>
          <p:cNvPr id="5" name="Dia számának helye 4"/>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269841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3" name="Élőláb helye 2"/>
          <p:cNvSpPr>
            <a:spLocks noGrp="1"/>
          </p:cNvSpPr>
          <p:nvPr>
            <p:ph type="ftr" sz="quarter" idx="11"/>
          </p:nvPr>
        </p:nvSpPr>
        <p:spPr/>
        <p:txBody>
          <a:bodyPr/>
          <a:lstStyle/>
          <a:p>
            <a:endParaRPr lang="de-DE"/>
          </a:p>
        </p:txBody>
      </p:sp>
      <p:sp>
        <p:nvSpPr>
          <p:cNvPr id="4" name="Dia számának helye 3"/>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193308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6" name="Élőláb helye 5"/>
          <p:cNvSpPr>
            <a:spLocks noGrp="1"/>
          </p:cNvSpPr>
          <p:nvPr>
            <p:ph type="ftr" sz="quarter" idx="11"/>
          </p:nvPr>
        </p:nvSpPr>
        <p:spPr/>
        <p:txBody>
          <a:bodyPr/>
          <a:lstStyle/>
          <a:p>
            <a:endParaRPr lang="de-DE"/>
          </a:p>
        </p:txBody>
      </p:sp>
      <p:sp>
        <p:nvSpPr>
          <p:cNvPr id="7" name="Dia számának helye 6"/>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108238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9100EC1-7987-4685-9A7F-CE36A430370A}" type="datetimeFigureOut">
              <a:rPr lang="de-DE" smtClean="0"/>
              <a:pPr/>
              <a:t>03.04.2025</a:t>
            </a:fld>
            <a:endParaRPr lang="de-DE"/>
          </a:p>
        </p:txBody>
      </p:sp>
      <p:sp>
        <p:nvSpPr>
          <p:cNvPr id="6" name="Élőláb helye 5"/>
          <p:cNvSpPr>
            <a:spLocks noGrp="1"/>
          </p:cNvSpPr>
          <p:nvPr>
            <p:ph type="ftr" sz="quarter" idx="11"/>
          </p:nvPr>
        </p:nvSpPr>
        <p:spPr/>
        <p:txBody>
          <a:bodyPr/>
          <a:lstStyle/>
          <a:p>
            <a:endParaRPr lang="de-DE"/>
          </a:p>
        </p:txBody>
      </p:sp>
      <p:sp>
        <p:nvSpPr>
          <p:cNvPr id="7" name="Dia számának helye 6"/>
          <p:cNvSpPr>
            <a:spLocks noGrp="1"/>
          </p:cNvSpPr>
          <p:nvPr>
            <p:ph type="sldNum" sz="quarter" idx="12"/>
          </p:nvPr>
        </p:nvSpPr>
        <p:spPr/>
        <p:txBody>
          <a:body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42029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00EC1-7987-4685-9A7F-CE36A430370A}" type="datetimeFigureOut">
              <a:rPr lang="de-DE" smtClean="0"/>
              <a:pPr/>
              <a:t>03.04.2025</a:t>
            </a:fld>
            <a:endParaRPr lang="de-DE"/>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2D4AF-7CED-450F-92A3-548A3972FFC1}" type="slidenum">
              <a:rPr lang="de-DE" smtClean="0"/>
              <a:pPr/>
              <a:t>‹Nr.›</a:t>
            </a:fld>
            <a:endParaRPr lang="de-DE"/>
          </a:p>
        </p:txBody>
      </p:sp>
    </p:spTree>
    <p:extLst>
      <p:ext uri="{BB962C8B-B14F-4D97-AF65-F5344CB8AC3E}">
        <p14:creationId xmlns:p14="http://schemas.microsoft.com/office/powerpoint/2010/main" xmlns="" val="34004597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hlF9gQ-NpQ" TargetMode="Externa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hyperlink" Target="https://www.youtube.com/watch?v=kTySoY0Knf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ordwall.net/play/1380/089/594" TargetMode="External"/><Relationship Id="rId2" Type="http://schemas.openxmlformats.org/officeDocument/2006/relationships/hyperlink" Target="https://wordwall.net/play/1380/089/395"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s://wordwall.net/play/1380/089/92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44GNd8Lc7Is" TargetMode="External"/><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youtube.com/watch?v=zzgfsme4H4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emf"/><Relationship Id="rId7" Type="http://schemas.openxmlformats.org/officeDocument/2006/relationships/hyperlink" Target="https://www.youtube.com/watch?v=9G8E5A-23no"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tangle 6"/>
          <p:cNvSpPr>
            <a:spLocks noChangeArrowheads="1"/>
          </p:cNvSpPr>
          <p:nvPr/>
        </p:nvSpPr>
        <p:spPr bwMode="auto">
          <a:xfrm>
            <a:off x="2144093" y="624216"/>
            <a:ext cx="4855817" cy="523220"/>
          </a:xfrm>
          <a:prstGeom prst="rect">
            <a:avLst/>
          </a:prstGeom>
          <a:solidFill>
            <a:srgbClr val="CCFFCC"/>
          </a:solidFill>
          <a:ln>
            <a:noFill/>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kumimoji="0" lang="de-DE" altLang="de-DE" sz="12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de-DE" altLang="de-DE" sz="28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H ú s v é t i  ü n </a:t>
            </a:r>
            <a:r>
              <a:rPr kumimoji="0" lang="de-DE" altLang="de-DE" sz="2800" b="1" i="0" u="none" strike="noStrike" cap="none" normalizeH="0" baseline="0" dirty="0" err="1" smtClean="0">
                <a:ln>
                  <a:noFill/>
                </a:ln>
                <a:solidFill>
                  <a:srgbClr val="C00000"/>
                </a:solidFill>
                <a:effectLst/>
                <a:latin typeface="Arial" pitchFamily="34" charset="0"/>
                <a:ea typeface="Times New Roman" pitchFamily="18" charset="0"/>
                <a:cs typeface="Arial" pitchFamily="34" charset="0"/>
              </a:rPr>
              <a:t>n</a:t>
            </a:r>
            <a:r>
              <a:rPr kumimoji="0" lang="de-DE" altLang="de-DE" sz="28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e p k ö r  </a:t>
            </a:r>
            <a:endParaRPr kumimoji="0" lang="de-DE" altLang="de-DE"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7"/>
          <p:cNvSpPr>
            <a:spLocks noChangeArrowheads="1"/>
          </p:cNvSpPr>
          <p:nvPr/>
        </p:nvSpPr>
        <p:spPr bwMode="auto">
          <a:xfrm>
            <a:off x="0" y="12287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9832" y="1700808"/>
            <a:ext cx="3215628" cy="2203301"/>
          </a:xfrm>
          <a:prstGeom prst="rect">
            <a:avLst/>
          </a:prstGeom>
          <a:solidFill>
            <a:srgbClr val="CCFFCC"/>
          </a:solidFill>
          <a:ln>
            <a:noFill/>
          </a:ln>
        </p:spPr>
      </p:pic>
      <p:sp>
        <p:nvSpPr>
          <p:cNvPr id="5" name="Téglalap 4"/>
          <p:cNvSpPr/>
          <p:nvPr/>
        </p:nvSpPr>
        <p:spPr>
          <a:xfrm>
            <a:off x="323528" y="4073004"/>
            <a:ext cx="8424935" cy="2308324"/>
          </a:xfrm>
          <a:prstGeom prst="rect">
            <a:avLst/>
          </a:prstGeom>
          <a:solidFill>
            <a:srgbClr val="CCFFCC"/>
          </a:solidFill>
        </p:spPr>
        <p:txBody>
          <a:bodyPr wrap="square">
            <a:spAutoFit/>
          </a:bodyPr>
          <a:lstStyle/>
          <a:p>
            <a:pPr algn="ctr"/>
            <a:r>
              <a:rPr lang="de-DE" dirty="0" smtClean="0"/>
              <a:t>Mit </a:t>
            </a:r>
            <a:r>
              <a:rPr lang="de-DE" dirty="0" err="1" smtClean="0"/>
              <a:t>ünneplünk</a:t>
            </a:r>
            <a:r>
              <a:rPr lang="de-DE" dirty="0" smtClean="0"/>
              <a:t>?</a:t>
            </a:r>
          </a:p>
          <a:p>
            <a:pPr algn="ctr"/>
            <a:endParaRPr lang="de-DE" dirty="0" smtClean="0"/>
          </a:p>
          <a:p>
            <a:pPr algn="ctr"/>
            <a:r>
              <a:rPr lang="de-DE" dirty="0" smtClean="0"/>
              <a:t>A </a:t>
            </a:r>
            <a:r>
              <a:rPr lang="de-DE" dirty="0" err="1" smtClean="0"/>
              <a:t>húsvét</a:t>
            </a:r>
            <a:r>
              <a:rPr lang="de-DE" dirty="0" smtClean="0"/>
              <a:t> a </a:t>
            </a:r>
            <a:r>
              <a:rPr lang="de-DE" dirty="0" err="1" smtClean="0"/>
              <a:t>keresztények</a:t>
            </a:r>
            <a:r>
              <a:rPr lang="de-DE" dirty="0" smtClean="0"/>
              <a:t> </a:t>
            </a:r>
            <a:r>
              <a:rPr lang="de-DE" dirty="0" err="1" smtClean="0"/>
              <a:t>legfontosabb</a:t>
            </a:r>
            <a:r>
              <a:rPr lang="de-DE" dirty="0" smtClean="0"/>
              <a:t> </a:t>
            </a:r>
            <a:r>
              <a:rPr lang="de-DE" dirty="0" err="1" smtClean="0"/>
              <a:t>ünnepe</a:t>
            </a:r>
            <a:r>
              <a:rPr lang="de-DE" dirty="0" smtClean="0"/>
              <a:t>, de a </a:t>
            </a:r>
            <a:r>
              <a:rPr lang="de-DE" dirty="0" err="1" smtClean="0"/>
              <a:t>tavaszvárás</a:t>
            </a:r>
            <a:r>
              <a:rPr lang="de-DE" dirty="0" smtClean="0"/>
              <a:t>, a </a:t>
            </a:r>
            <a:r>
              <a:rPr lang="de-DE" dirty="0" err="1" smtClean="0"/>
              <a:t>tavasz</a:t>
            </a:r>
            <a:r>
              <a:rPr lang="de-DE" dirty="0" smtClean="0"/>
              <a:t> </a:t>
            </a:r>
            <a:r>
              <a:rPr lang="de-DE" dirty="0" err="1" smtClean="0"/>
              <a:t>eljövetelének</a:t>
            </a:r>
            <a:r>
              <a:rPr lang="de-DE" dirty="0" smtClean="0"/>
              <a:t> </a:t>
            </a:r>
            <a:r>
              <a:rPr lang="de-DE" dirty="0" err="1" smtClean="0"/>
              <a:t>ünnepe</a:t>
            </a:r>
            <a:r>
              <a:rPr lang="de-DE" dirty="0" smtClean="0"/>
              <a:t> </a:t>
            </a:r>
            <a:r>
              <a:rPr lang="de-DE" dirty="0" err="1" smtClean="0"/>
              <a:t>is</a:t>
            </a:r>
            <a:r>
              <a:rPr lang="de-DE" dirty="0" smtClean="0"/>
              <a:t>, </a:t>
            </a:r>
            <a:r>
              <a:rPr lang="de-DE" dirty="0" err="1" smtClean="0"/>
              <a:t>amelyet</a:t>
            </a:r>
            <a:r>
              <a:rPr lang="de-DE" dirty="0" smtClean="0"/>
              <a:t> </a:t>
            </a:r>
            <a:r>
              <a:rPr lang="de-DE" dirty="0" err="1" smtClean="0"/>
              <a:t>március</a:t>
            </a:r>
            <a:r>
              <a:rPr lang="de-DE" dirty="0" smtClean="0"/>
              <a:t> </a:t>
            </a:r>
            <a:r>
              <a:rPr lang="de-DE" dirty="0" err="1" smtClean="0"/>
              <a:t>vagy</a:t>
            </a:r>
            <a:r>
              <a:rPr lang="de-DE" dirty="0" smtClean="0"/>
              <a:t> </a:t>
            </a:r>
            <a:r>
              <a:rPr lang="de-DE" dirty="0" err="1" smtClean="0"/>
              <a:t>április</a:t>
            </a:r>
            <a:r>
              <a:rPr lang="de-DE" dirty="0" smtClean="0"/>
              <a:t> </a:t>
            </a:r>
            <a:r>
              <a:rPr lang="de-DE" dirty="0" err="1" smtClean="0"/>
              <a:t>hónapban</a:t>
            </a:r>
            <a:r>
              <a:rPr lang="de-DE" dirty="0" smtClean="0"/>
              <a:t> (a Hold </a:t>
            </a:r>
            <a:r>
              <a:rPr lang="de-DE" dirty="0" err="1" smtClean="0"/>
              <a:t>állásának</a:t>
            </a:r>
            <a:r>
              <a:rPr lang="de-DE" dirty="0" smtClean="0"/>
              <a:t> </a:t>
            </a:r>
            <a:r>
              <a:rPr lang="de-DE" dirty="0" err="1" smtClean="0"/>
              <a:t>megfelelően</a:t>
            </a:r>
            <a:r>
              <a:rPr lang="de-DE" dirty="0" smtClean="0"/>
              <a:t>) </a:t>
            </a:r>
            <a:r>
              <a:rPr lang="de-DE" dirty="0" err="1" smtClean="0"/>
              <a:t>tartanak</a:t>
            </a:r>
            <a:r>
              <a:rPr lang="de-DE" dirty="0" smtClean="0"/>
              <a:t>. A </a:t>
            </a:r>
            <a:r>
              <a:rPr lang="de-DE" dirty="0" err="1" smtClean="0"/>
              <a:t>Biblia</a:t>
            </a:r>
            <a:r>
              <a:rPr lang="de-DE" dirty="0" smtClean="0"/>
              <a:t> </a:t>
            </a:r>
            <a:r>
              <a:rPr lang="de-DE" dirty="0" err="1" smtClean="0"/>
              <a:t>szerint</a:t>
            </a:r>
            <a:r>
              <a:rPr lang="de-DE" dirty="0" smtClean="0"/>
              <a:t> </a:t>
            </a:r>
            <a:r>
              <a:rPr lang="de-DE" dirty="0" err="1" smtClean="0"/>
              <a:t>Jézus</a:t>
            </a:r>
            <a:r>
              <a:rPr lang="de-DE" dirty="0" smtClean="0"/>
              <a:t> - </a:t>
            </a:r>
            <a:r>
              <a:rPr lang="de-DE" dirty="0" err="1" smtClean="0"/>
              <a:t>pénteki</a:t>
            </a:r>
            <a:r>
              <a:rPr lang="de-DE" dirty="0" smtClean="0"/>
              <a:t> </a:t>
            </a:r>
            <a:r>
              <a:rPr lang="de-DE" dirty="0" err="1" smtClean="0"/>
              <a:t>keresztre</a:t>
            </a:r>
            <a:r>
              <a:rPr lang="de-DE" dirty="0" smtClean="0"/>
              <a:t> </a:t>
            </a:r>
            <a:r>
              <a:rPr lang="de-DE" dirty="0" err="1" smtClean="0"/>
              <a:t>feszítése</a:t>
            </a:r>
            <a:r>
              <a:rPr lang="de-DE" dirty="0" smtClean="0"/>
              <a:t> </a:t>
            </a:r>
            <a:r>
              <a:rPr lang="de-DE" dirty="0" err="1" smtClean="0"/>
              <a:t>után</a:t>
            </a:r>
            <a:r>
              <a:rPr lang="de-DE" dirty="0" smtClean="0"/>
              <a:t> - a </a:t>
            </a:r>
            <a:r>
              <a:rPr lang="de-DE" dirty="0" err="1" smtClean="0"/>
              <a:t>harmadik</a:t>
            </a:r>
            <a:r>
              <a:rPr lang="de-DE" dirty="0" smtClean="0"/>
              <a:t> </a:t>
            </a:r>
            <a:r>
              <a:rPr lang="de-DE" dirty="0" err="1" smtClean="0"/>
              <a:t>napon</a:t>
            </a:r>
            <a:r>
              <a:rPr lang="de-DE" dirty="0" smtClean="0"/>
              <a:t>, </a:t>
            </a:r>
            <a:r>
              <a:rPr lang="de-DE" dirty="0" err="1" smtClean="0"/>
              <a:t>vasárnap</a:t>
            </a:r>
            <a:r>
              <a:rPr lang="de-DE" dirty="0" smtClean="0"/>
              <a:t> </a:t>
            </a:r>
            <a:r>
              <a:rPr lang="de-DE" dirty="0" err="1" smtClean="0"/>
              <a:t>feltámadt</a:t>
            </a:r>
            <a:r>
              <a:rPr lang="de-DE" dirty="0" smtClean="0"/>
              <a:t>. </a:t>
            </a:r>
            <a:r>
              <a:rPr lang="de-DE" dirty="0" err="1" smtClean="0"/>
              <a:t>Helyettesítő</a:t>
            </a:r>
            <a:r>
              <a:rPr lang="de-DE" dirty="0" smtClean="0"/>
              <a:t> </a:t>
            </a:r>
            <a:r>
              <a:rPr lang="de-DE" dirty="0" err="1" smtClean="0"/>
              <a:t>áldozatával</a:t>
            </a:r>
            <a:r>
              <a:rPr lang="de-DE" dirty="0" smtClean="0"/>
              <a:t> </a:t>
            </a:r>
            <a:r>
              <a:rPr lang="de-DE" dirty="0" err="1" smtClean="0"/>
              <a:t>megváltotta</a:t>
            </a:r>
            <a:r>
              <a:rPr lang="de-DE" dirty="0" smtClean="0"/>
              <a:t> </a:t>
            </a:r>
            <a:r>
              <a:rPr lang="de-DE" dirty="0" err="1" smtClean="0"/>
              <a:t>minden</a:t>
            </a:r>
            <a:r>
              <a:rPr lang="de-DE" dirty="0" smtClean="0"/>
              <a:t> </a:t>
            </a:r>
            <a:r>
              <a:rPr lang="de-DE" dirty="0" err="1" smtClean="0"/>
              <a:t>ember</a:t>
            </a:r>
            <a:r>
              <a:rPr lang="de-DE" dirty="0" smtClean="0"/>
              <a:t> </a:t>
            </a:r>
            <a:r>
              <a:rPr lang="de-DE" dirty="0" err="1" smtClean="0"/>
              <a:t>bűnét</a:t>
            </a:r>
            <a:r>
              <a:rPr lang="de-DE" dirty="0" smtClean="0"/>
              <a:t>, </a:t>
            </a:r>
            <a:r>
              <a:rPr lang="de-DE" dirty="0" err="1" smtClean="0"/>
              <a:t>feltámadásával</a:t>
            </a:r>
            <a:r>
              <a:rPr lang="de-DE" dirty="0" smtClean="0"/>
              <a:t> </a:t>
            </a:r>
            <a:r>
              <a:rPr lang="de-DE" dirty="0" err="1" smtClean="0"/>
              <a:t>pedig</a:t>
            </a:r>
            <a:r>
              <a:rPr lang="de-DE" dirty="0" smtClean="0"/>
              <a:t> </a:t>
            </a:r>
            <a:r>
              <a:rPr lang="de-DE" dirty="0" err="1" smtClean="0"/>
              <a:t>győzelmet</a:t>
            </a:r>
            <a:r>
              <a:rPr lang="de-DE" dirty="0" smtClean="0"/>
              <a:t> </a:t>
            </a:r>
            <a:r>
              <a:rPr lang="de-DE" dirty="0" err="1" smtClean="0"/>
              <a:t>aratott</a:t>
            </a:r>
            <a:r>
              <a:rPr lang="de-DE" dirty="0" smtClean="0"/>
              <a:t> a </a:t>
            </a:r>
            <a:r>
              <a:rPr lang="de-DE" dirty="0" err="1" smtClean="0"/>
              <a:t>halál</a:t>
            </a:r>
            <a:r>
              <a:rPr lang="de-DE" dirty="0" smtClean="0"/>
              <a:t> </a:t>
            </a:r>
            <a:r>
              <a:rPr lang="de-DE" dirty="0" err="1" smtClean="0"/>
              <a:t>felett</a:t>
            </a:r>
            <a:r>
              <a:rPr lang="de-DE" dirty="0" smtClean="0"/>
              <a:t>. </a:t>
            </a:r>
            <a:r>
              <a:rPr lang="de-DE" dirty="0" err="1" smtClean="0"/>
              <a:t>Az</a:t>
            </a:r>
            <a:r>
              <a:rPr lang="de-DE" dirty="0" smtClean="0"/>
              <a:t> </a:t>
            </a:r>
            <a:r>
              <a:rPr lang="de-DE" dirty="0" err="1" smtClean="0"/>
              <a:t>eredetileg</a:t>
            </a:r>
            <a:r>
              <a:rPr lang="de-DE" dirty="0" smtClean="0"/>
              <a:t> </a:t>
            </a:r>
            <a:r>
              <a:rPr lang="de-DE" dirty="0" err="1" smtClean="0"/>
              <a:t>zsidó</a:t>
            </a:r>
            <a:r>
              <a:rPr lang="de-DE" dirty="0" smtClean="0"/>
              <a:t> </a:t>
            </a:r>
            <a:r>
              <a:rPr lang="de-DE" dirty="0" err="1" smtClean="0"/>
              <a:t>ünnep</a:t>
            </a:r>
            <a:r>
              <a:rPr lang="de-DE" dirty="0" smtClean="0"/>
              <a:t> (</a:t>
            </a:r>
            <a:r>
              <a:rPr lang="de-DE" dirty="0" err="1" smtClean="0"/>
              <a:t>héber</a:t>
            </a:r>
            <a:r>
              <a:rPr lang="de-DE" dirty="0" smtClean="0"/>
              <a:t> </a:t>
            </a:r>
            <a:r>
              <a:rPr lang="de-DE" dirty="0" err="1" smtClean="0"/>
              <a:t>nyelven</a:t>
            </a:r>
            <a:r>
              <a:rPr lang="de-DE" dirty="0" smtClean="0"/>
              <a:t> </a:t>
            </a:r>
            <a:r>
              <a:rPr lang="de-DE" dirty="0" err="1" smtClean="0"/>
              <a:t>pészah</a:t>
            </a:r>
            <a:r>
              <a:rPr lang="de-DE" dirty="0" smtClean="0"/>
              <a:t>) </a:t>
            </a:r>
            <a:r>
              <a:rPr lang="de-DE" dirty="0" err="1" smtClean="0"/>
              <a:t>az</a:t>
            </a:r>
            <a:r>
              <a:rPr lang="de-DE" dirty="0" smtClean="0"/>
              <a:t> </a:t>
            </a:r>
            <a:r>
              <a:rPr lang="de-DE" dirty="0" err="1" smtClean="0"/>
              <a:t>egyiptomi</a:t>
            </a:r>
            <a:r>
              <a:rPr lang="de-DE" dirty="0" smtClean="0"/>
              <a:t> </a:t>
            </a:r>
            <a:r>
              <a:rPr lang="de-DE" dirty="0" err="1" smtClean="0"/>
              <a:t>fogságból</a:t>
            </a:r>
            <a:r>
              <a:rPr lang="de-DE" dirty="0" smtClean="0"/>
              <a:t> </a:t>
            </a:r>
            <a:r>
              <a:rPr lang="de-DE" dirty="0" err="1" smtClean="0"/>
              <a:t>való</a:t>
            </a:r>
            <a:r>
              <a:rPr lang="de-DE" dirty="0" smtClean="0"/>
              <a:t> </a:t>
            </a:r>
            <a:r>
              <a:rPr lang="de-DE" dirty="0" err="1" smtClean="0"/>
              <a:t>szabadulás</a:t>
            </a:r>
            <a:r>
              <a:rPr lang="de-DE" dirty="0" smtClean="0"/>
              <a:t> </a:t>
            </a:r>
            <a:r>
              <a:rPr lang="de-DE" dirty="0" err="1" smtClean="0"/>
              <a:t>ünnepe</a:t>
            </a:r>
            <a:r>
              <a:rPr lang="de-DE" dirty="0" smtClean="0"/>
              <a:t> </a:t>
            </a:r>
            <a:r>
              <a:rPr lang="de-DE" dirty="0" err="1" smtClean="0"/>
              <a:t>volt</a:t>
            </a:r>
            <a:r>
              <a:rPr lang="de-DE" dirty="0" smtClean="0"/>
              <a:t>. </a:t>
            </a:r>
            <a:endParaRPr lang="de-DE" dirty="0"/>
          </a:p>
        </p:txBody>
      </p:sp>
      <p:sp>
        <p:nvSpPr>
          <p:cNvPr id="6" name="Téglalap 5"/>
          <p:cNvSpPr/>
          <p:nvPr/>
        </p:nvSpPr>
        <p:spPr>
          <a:xfrm>
            <a:off x="2544372" y="6381328"/>
            <a:ext cx="4835940" cy="369332"/>
          </a:xfrm>
          <a:prstGeom prst="rect">
            <a:avLst/>
          </a:prstGeom>
        </p:spPr>
        <p:txBody>
          <a:bodyPr wrap="square">
            <a:spAutoFit/>
          </a:bodyPr>
          <a:lstStyle/>
          <a:p>
            <a:r>
              <a:rPr lang="de-DE" dirty="0" err="1" smtClean="0"/>
              <a:t>Összeállította</a:t>
            </a:r>
            <a:r>
              <a:rPr lang="de-DE" dirty="0" smtClean="0"/>
              <a:t>: </a:t>
            </a:r>
            <a:r>
              <a:rPr lang="de-DE" dirty="0" err="1" smtClean="0"/>
              <a:t>Jablonkay</a:t>
            </a:r>
            <a:r>
              <a:rPr lang="de-DE" dirty="0" smtClean="0"/>
              <a:t> Lydia </a:t>
            </a:r>
            <a:r>
              <a:rPr lang="de-DE" dirty="0" err="1" smtClean="0"/>
              <a:t>Regös</a:t>
            </a:r>
            <a:r>
              <a:rPr lang="de-DE" dirty="0" smtClean="0"/>
              <a:t> </a:t>
            </a:r>
            <a:r>
              <a:rPr lang="de-DE" dirty="0" err="1" smtClean="0"/>
              <a:t>vezet</a:t>
            </a:r>
            <a:r>
              <a:rPr lang="hu-HU" dirty="0" smtClean="0"/>
              <a:t>ő</a:t>
            </a:r>
            <a:r>
              <a:rPr lang="de-DE" dirty="0" err="1" smtClean="0"/>
              <a:t>tiszt</a:t>
            </a:r>
            <a:endParaRPr lang="de-DE" dirty="0"/>
          </a:p>
        </p:txBody>
      </p:sp>
      <p:sp>
        <p:nvSpPr>
          <p:cNvPr id="8" name="Szövegdoboz 7"/>
          <p:cNvSpPr txBox="1"/>
          <p:nvPr/>
        </p:nvSpPr>
        <p:spPr>
          <a:xfrm>
            <a:off x="1691680" y="1210971"/>
            <a:ext cx="5472608" cy="369332"/>
          </a:xfrm>
          <a:prstGeom prst="rect">
            <a:avLst/>
          </a:prstGeom>
          <a:noFill/>
        </p:spPr>
        <p:txBody>
          <a:bodyPr wrap="square" rtlCol="0">
            <a:spAutoFit/>
          </a:bodyPr>
          <a:lstStyle/>
          <a:p>
            <a:pPr algn="ctr"/>
            <a:r>
              <a:rPr lang="de-DE" dirty="0" err="1" smtClean="0"/>
              <a:t>Családi</a:t>
            </a:r>
            <a:r>
              <a:rPr lang="de-DE" dirty="0" smtClean="0"/>
              <a:t> </a:t>
            </a:r>
            <a:r>
              <a:rPr lang="de-DE" dirty="0" err="1" smtClean="0"/>
              <a:t>és</a:t>
            </a:r>
            <a:r>
              <a:rPr lang="de-DE" dirty="0" smtClean="0"/>
              <a:t> </a:t>
            </a:r>
            <a:r>
              <a:rPr lang="de-DE" dirty="0" err="1" smtClean="0"/>
              <a:t>csapat</a:t>
            </a:r>
            <a:r>
              <a:rPr lang="de-DE" dirty="0" smtClean="0"/>
              <a:t> </a:t>
            </a:r>
            <a:r>
              <a:rPr lang="de-DE" dirty="0" err="1" smtClean="0"/>
              <a:t>áhítathoz</a:t>
            </a:r>
            <a:r>
              <a:rPr lang="de-DE" dirty="0" smtClean="0"/>
              <a:t> – 2025 </a:t>
            </a:r>
            <a:endParaRPr lang="de-DE"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3702" y="1228725"/>
            <a:ext cx="2164973" cy="27664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45514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2844" y="214290"/>
            <a:ext cx="8858312" cy="3416320"/>
          </a:xfrm>
          <a:prstGeom prst="rect">
            <a:avLst/>
          </a:prstGeom>
        </p:spPr>
        <p:txBody>
          <a:bodyPr wrap="square">
            <a:spAutoFit/>
          </a:bodyPr>
          <a:lstStyle/>
          <a:p>
            <a:r>
              <a:rPr lang="hu-HU" sz="2000" b="1" dirty="0" smtClean="0">
                <a:solidFill>
                  <a:srgbClr val="C00000"/>
                </a:solidFill>
              </a:rPr>
              <a:t>Húsvét vasárnapja    </a:t>
            </a:r>
            <a:r>
              <a:rPr lang="hu-HU" i="1" dirty="0" smtClean="0">
                <a:solidFill>
                  <a:srgbClr val="C00000"/>
                </a:solidFill>
              </a:rPr>
              <a:t>-   </a:t>
            </a:r>
            <a:r>
              <a:rPr lang="hu-HU" sz="1400" dirty="0" smtClean="0"/>
              <a:t>Vasárnap három asszony, köztük Jézus anyja is, finom kenetekkel a sírhoz mentek, mely nagy földindulás közepette föltárult, megjelent egy angyal, s jelentette, hogy Jézus nincs már ott, föltámadott.  A Biblia szerint Jézus – pénteki keresztre feszítése után – a harmadik napon, vasárnap feltámadt. Kereszthalálával megváltotta minden ember bűnét, feltámadásával pedig győzelmet aratott a halál felett. A húsvét egybeesik a tavaszi napéjegyenlőség idején tartott termékenységi ünnepekkel is, amelynek elemei a feltámadás, az újjászületés. Természetesen több hagyomány is kapcsolódik ehhez a naphoz is, ekkor nem főztek, nem sepertek, sőt a trágyát sem hordták ki az istállóból. Húsvétvasárnap és húsvéthétfőn a böjti tilalom után ismét lehetett táncolni. A húsvéti szertartásokhoz tartozott már a 10. század óta az ételszentelés. Húsvétvasárnap jellegzetes ételeket ettek egykor, és eszünk ma is. A húsvéti sonkát, kalácsot, tojást, sőt még a bort is a katolikus hívők hagyományosan szentelni viszik ezen a napon a templomba. Az ételeket a hímzett terítővel, konyharuhával kibélelt kosárba helyezték, így vitték szenteltetni húsvétvasárnap reggelén. Hazaérve a család nekilátott a szentelt húsvéti ételek elfogyasztásának. A szentelt ételeknek még a morzsáját, a maradékát sem dobták ki, mert különleges erőt tulajdonítottak ezeknek. Volt, ahol a szentelt sonka csontját a gyümölcsfára akasztották, hogy sokat teremjen. Más tájakon a szentelt kalács morzsáját a tyúkoknak adták, hogy sokat tojjanak. Szokás volt az is, hogy a szentelt sonka csontját nagy viharban a tűzre vetették, hogy a villám ne csapjon a házba.</a:t>
            </a:r>
            <a:endParaRPr lang="de-DE" sz="1600" dirty="0"/>
          </a:p>
        </p:txBody>
      </p:sp>
      <p:pic>
        <p:nvPicPr>
          <p:cNvPr id="4100" name="Picture 4" descr="Erdélyi keresztények: Harmadnapon (ké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29190" y="3759746"/>
            <a:ext cx="3896815" cy="26696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hteck 6"/>
          <p:cNvSpPr/>
          <p:nvPr/>
        </p:nvSpPr>
        <p:spPr>
          <a:xfrm>
            <a:off x="214282" y="4786322"/>
            <a:ext cx="4429156" cy="1815882"/>
          </a:xfrm>
          <a:prstGeom prst="rect">
            <a:avLst/>
          </a:prstGeom>
          <a:solidFill>
            <a:srgbClr val="CCFFCC"/>
          </a:solidFill>
        </p:spPr>
        <p:txBody>
          <a:bodyPr wrap="square">
            <a:spAutoFit/>
          </a:bodyPr>
          <a:lstStyle/>
          <a:p>
            <a:r>
              <a:rPr lang="hu-HU" sz="1400" b="1" i="1" dirty="0" smtClean="0">
                <a:solidFill>
                  <a:srgbClr val="C00000"/>
                </a:solidFill>
              </a:rPr>
              <a:t>Jézuskeresés</a:t>
            </a:r>
            <a:r>
              <a:rPr lang="de-DE" sz="1400" b="1" i="1" dirty="0" smtClean="0">
                <a:solidFill>
                  <a:srgbClr val="C00000"/>
                </a:solidFill>
              </a:rPr>
              <a:t>: </a:t>
            </a:r>
            <a:r>
              <a:rPr lang="hu-HU" sz="1400" dirty="0" smtClean="0"/>
              <a:t>Nagyszombatról vasárnapra virradó éjszakán a Jézus-keresés, Isten-keresés, Szentsír-keresés elnevezésű népi ájtatosságot tartották.</a:t>
            </a:r>
            <a:r>
              <a:rPr lang="de-DE" sz="1400" dirty="0" smtClean="0"/>
              <a:t> </a:t>
            </a:r>
            <a:r>
              <a:rPr lang="hu-HU" sz="1400" dirty="0" smtClean="0"/>
              <a:t>Nagyszombat éjszakáján végigjárták a falubeli és a határban lévő kereszteket. A legtávolabbi keresztnél valaki elrejtette Krisztus szobrát és ezt vitték vissza diadalmenetben a templomba. A halott Jézus sírját felkereső asszonyok emlékét őrzi ez a hagyomány.</a:t>
            </a:r>
            <a:endParaRPr lang="hu-HU" sz="1400" dirty="0"/>
          </a:p>
        </p:txBody>
      </p:sp>
      <p:pic>
        <p:nvPicPr>
          <p:cNvPr id="2050" name="Picture 2"/>
          <p:cNvPicPr>
            <a:picLocks noChangeAspect="1" noChangeArrowheads="1"/>
          </p:cNvPicPr>
          <p:nvPr/>
        </p:nvPicPr>
        <p:blipFill>
          <a:blip r:embed="rId3" cstate="print"/>
          <a:srcRect/>
          <a:stretch>
            <a:fillRect/>
          </a:stretch>
        </p:blipFill>
        <p:spPr bwMode="auto">
          <a:xfrm>
            <a:off x="1000100" y="3643314"/>
            <a:ext cx="3199054" cy="1062034"/>
          </a:xfrm>
          <a:prstGeom prst="rect">
            <a:avLst/>
          </a:prstGeom>
          <a:noFill/>
          <a:ln w="9525">
            <a:noFill/>
            <a:miter lim="800000"/>
            <a:headEnd/>
            <a:tailEnd/>
          </a:ln>
          <a:effectLst/>
        </p:spPr>
      </p:pic>
    </p:spTree>
    <p:extLst>
      <p:ext uri="{BB962C8B-B14F-4D97-AF65-F5344CB8AC3E}">
        <p14:creationId xmlns:p14="http://schemas.microsoft.com/office/powerpoint/2010/main" xmlns="" val="2785101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282" y="2000240"/>
            <a:ext cx="2428892" cy="1619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feld 3"/>
          <p:cNvSpPr txBox="1"/>
          <p:nvPr/>
        </p:nvSpPr>
        <p:spPr>
          <a:xfrm>
            <a:off x="142844" y="142852"/>
            <a:ext cx="9001156" cy="1785104"/>
          </a:xfrm>
          <a:prstGeom prst="rect">
            <a:avLst/>
          </a:prstGeom>
          <a:noFill/>
        </p:spPr>
        <p:txBody>
          <a:bodyPr wrap="square" rtlCol="0">
            <a:spAutoFit/>
          </a:bodyPr>
          <a:lstStyle/>
          <a:p>
            <a:r>
              <a:rPr lang="hu-HU" sz="1600" b="1" dirty="0" smtClean="0">
                <a:solidFill>
                  <a:srgbClr val="C00000"/>
                </a:solidFill>
              </a:rPr>
              <a:t>Húsvétvasárnapra </a:t>
            </a:r>
            <a:r>
              <a:rPr lang="hu-HU" sz="1600" dirty="0" smtClean="0"/>
              <a:t>virradóra hagyomány volt a </a:t>
            </a:r>
            <a:r>
              <a:rPr lang="hu-HU" sz="1600" b="1" dirty="0" smtClean="0"/>
              <a:t>határjárás</a:t>
            </a:r>
            <a:r>
              <a:rPr lang="hu-HU" sz="1600" dirty="0" smtClean="0"/>
              <a:t>. A férfiak húsvét időszakában évente körüljárták a falu határát, hogy a közösség fiatalabb tagjait megismertessék a határjelekkel. E szokásnak egyházi külsőségei voltak, de célja a tavaszi vetések mágikus védelme volt és az, hogy a közösség fiatalabb tagjait megismertessék a határjelekkel. Érdekes, igen ősi szokás, hogy akik először vettek rész a határjáráson azokat a határjelekre fektetve megvesszőzték. Így vésték emlékezetükbe a határjelek helyét. Hajnalig tartott a határjárás. Imádságukban kérték az Urat:</a:t>
            </a:r>
          </a:p>
          <a:p>
            <a:r>
              <a:rPr lang="de-DE" sz="1400" i="1" dirty="0" smtClean="0"/>
              <a:t>„</a:t>
            </a:r>
            <a:r>
              <a:rPr lang="hu-HU" sz="1400" i="1" dirty="0" smtClean="0"/>
              <a:t>Távoztass el mezeinkről jégesőt, sáskát, árvizeket, falunktól a tüzet, idegeneket, adj bő termő esztendőt s békességet! </a:t>
            </a:r>
            <a:r>
              <a:rPr lang="de-DE" sz="1400" i="1" dirty="0" smtClean="0"/>
              <a:t>“</a:t>
            </a:r>
            <a:endParaRPr lang="hu-HU" sz="1400" i="1" dirty="0" smtClean="0"/>
          </a:p>
        </p:txBody>
      </p:sp>
      <p:sp>
        <p:nvSpPr>
          <p:cNvPr id="6" name="Rechteck 5"/>
          <p:cNvSpPr/>
          <p:nvPr/>
        </p:nvSpPr>
        <p:spPr>
          <a:xfrm>
            <a:off x="214282" y="3929066"/>
            <a:ext cx="5214974" cy="2677656"/>
          </a:xfrm>
          <a:prstGeom prst="rect">
            <a:avLst/>
          </a:prstGeom>
          <a:solidFill>
            <a:srgbClr val="CCFFCC"/>
          </a:solidFill>
        </p:spPr>
        <p:txBody>
          <a:bodyPr wrap="square">
            <a:spAutoFit/>
          </a:bodyPr>
          <a:lstStyle/>
          <a:p>
            <a:r>
              <a:rPr lang="de-DE" sz="1400" dirty="0" smtClean="0"/>
              <a:t>A </a:t>
            </a:r>
            <a:r>
              <a:rPr lang="de-DE" sz="1400" dirty="0" err="1" smtClean="0"/>
              <a:t>húsvétvasárnapi</a:t>
            </a:r>
            <a:r>
              <a:rPr lang="de-DE" sz="1400" dirty="0" smtClean="0"/>
              <a:t> </a:t>
            </a:r>
            <a:r>
              <a:rPr lang="de-DE" sz="1400" dirty="0" err="1" smtClean="0"/>
              <a:t>szertartásnak</a:t>
            </a:r>
            <a:r>
              <a:rPr lang="de-DE" sz="1400" dirty="0" smtClean="0"/>
              <a:t> </a:t>
            </a:r>
            <a:r>
              <a:rPr lang="de-DE" sz="1400" dirty="0" err="1" smtClean="0"/>
              <a:t>része</a:t>
            </a:r>
            <a:r>
              <a:rPr lang="de-DE" sz="1400" dirty="0" smtClean="0"/>
              <a:t> a </a:t>
            </a:r>
            <a:r>
              <a:rPr lang="de-DE" sz="1400" dirty="0" err="1" smtClean="0"/>
              <a:t>húsvéti</a:t>
            </a:r>
            <a:r>
              <a:rPr lang="de-DE" sz="1400" dirty="0" smtClean="0"/>
              <a:t> </a:t>
            </a:r>
            <a:r>
              <a:rPr lang="de-DE" sz="1400" dirty="0" err="1" smtClean="0"/>
              <a:t>ételek</a:t>
            </a:r>
            <a:r>
              <a:rPr lang="de-DE" sz="1400" dirty="0" smtClean="0"/>
              <a:t> (</a:t>
            </a:r>
            <a:r>
              <a:rPr lang="de-DE" sz="1400" dirty="0" err="1" smtClean="0"/>
              <a:t>bárányhús</a:t>
            </a:r>
            <a:r>
              <a:rPr lang="de-DE" sz="1400" dirty="0" smtClean="0"/>
              <a:t> </a:t>
            </a:r>
            <a:r>
              <a:rPr lang="de-DE" sz="1400" dirty="0" err="1" smtClean="0"/>
              <a:t>vagy</a:t>
            </a:r>
            <a:r>
              <a:rPr lang="de-DE" sz="1400" dirty="0" smtClean="0"/>
              <a:t> </a:t>
            </a:r>
            <a:r>
              <a:rPr lang="de-DE" sz="1400" dirty="0" err="1" smtClean="0"/>
              <a:t>sonka</a:t>
            </a:r>
            <a:r>
              <a:rPr lang="de-DE" sz="1400" dirty="0" smtClean="0"/>
              <a:t>, </a:t>
            </a:r>
            <a:r>
              <a:rPr lang="de-DE" sz="1400" dirty="0" err="1" smtClean="0"/>
              <a:t>kalács</a:t>
            </a:r>
            <a:r>
              <a:rPr lang="de-DE" sz="1400" dirty="0" smtClean="0"/>
              <a:t>, </a:t>
            </a:r>
            <a:r>
              <a:rPr lang="de-DE" sz="1400" dirty="0" err="1" smtClean="0"/>
              <a:t>tojás</a:t>
            </a:r>
            <a:r>
              <a:rPr lang="de-DE" sz="1400" dirty="0" smtClean="0"/>
              <a:t>, </a:t>
            </a:r>
            <a:r>
              <a:rPr lang="de-DE" sz="1400" dirty="0" err="1" smtClean="0"/>
              <a:t>bor</a:t>
            </a:r>
            <a:r>
              <a:rPr lang="de-DE" sz="1400" dirty="0" smtClean="0"/>
              <a:t>) </a:t>
            </a:r>
            <a:r>
              <a:rPr lang="de-DE" sz="1400" dirty="0" err="1" smtClean="0"/>
              <a:t>megáldása</a:t>
            </a:r>
            <a:r>
              <a:rPr lang="de-DE" sz="1400" dirty="0" smtClean="0"/>
              <a:t>. Minden </a:t>
            </a:r>
            <a:r>
              <a:rPr lang="de-DE" sz="1400" dirty="0" err="1" smtClean="0"/>
              <a:t>ételnek</a:t>
            </a:r>
            <a:r>
              <a:rPr lang="de-DE" sz="1400" dirty="0" smtClean="0"/>
              <a:t> </a:t>
            </a:r>
            <a:r>
              <a:rPr lang="de-DE" sz="1400" dirty="0" err="1" smtClean="0"/>
              <a:t>szimbolikus</a:t>
            </a:r>
            <a:r>
              <a:rPr lang="de-DE" sz="1400" dirty="0" smtClean="0"/>
              <a:t> </a:t>
            </a:r>
            <a:r>
              <a:rPr lang="de-DE" sz="1400" dirty="0" err="1" smtClean="0"/>
              <a:t>jelentése</a:t>
            </a:r>
            <a:r>
              <a:rPr lang="de-DE" sz="1400" dirty="0" smtClean="0"/>
              <a:t> van, </a:t>
            </a:r>
            <a:r>
              <a:rPr lang="de-DE" sz="1400" dirty="0" err="1" smtClean="0"/>
              <a:t>amely</a:t>
            </a:r>
            <a:r>
              <a:rPr lang="de-DE" sz="1400" dirty="0" smtClean="0"/>
              <a:t> </a:t>
            </a:r>
            <a:r>
              <a:rPr lang="de-DE" sz="1400" dirty="0" err="1" smtClean="0"/>
              <a:t>kapcsolódott</a:t>
            </a:r>
            <a:r>
              <a:rPr lang="de-DE" sz="1400" dirty="0" smtClean="0"/>
              <a:t> </a:t>
            </a:r>
            <a:r>
              <a:rPr lang="de-DE" sz="1400" dirty="0" err="1" smtClean="0"/>
              <a:t>Jézus</a:t>
            </a:r>
            <a:r>
              <a:rPr lang="de-DE" sz="1400" dirty="0" smtClean="0"/>
              <a:t> </a:t>
            </a:r>
            <a:r>
              <a:rPr lang="de-DE" sz="1400" dirty="0" err="1" smtClean="0"/>
              <a:t>szenvedéseihez</a:t>
            </a:r>
            <a:r>
              <a:rPr lang="de-DE" sz="1400" dirty="0" smtClean="0"/>
              <a:t>, </a:t>
            </a:r>
            <a:r>
              <a:rPr lang="de-DE" sz="1400" dirty="0" err="1" smtClean="0"/>
              <a:t>halálához</a:t>
            </a:r>
            <a:r>
              <a:rPr lang="de-DE" sz="1400" dirty="0" smtClean="0"/>
              <a:t>, </a:t>
            </a:r>
            <a:r>
              <a:rPr lang="de-DE" sz="1400" dirty="0" err="1" smtClean="0"/>
              <a:t>feltámadásához</a:t>
            </a:r>
            <a:r>
              <a:rPr lang="de-DE" sz="1400" dirty="0" smtClean="0"/>
              <a:t>, </a:t>
            </a:r>
            <a:r>
              <a:rPr lang="de-DE" sz="1400" dirty="0" err="1" smtClean="0"/>
              <a:t>ahhoz</a:t>
            </a:r>
            <a:r>
              <a:rPr lang="de-DE" sz="1400" dirty="0" smtClean="0"/>
              <a:t> </a:t>
            </a:r>
            <a:r>
              <a:rPr lang="de-DE" sz="1400" dirty="0" err="1" smtClean="0"/>
              <a:t>az</a:t>
            </a:r>
            <a:r>
              <a:rPr lang="de-DE" sz="1400" dirty="0" smtClean="0"/>
              <a:t> </a:t>
            </a:r>
            <a:r>
              <a:rPr lang="de-DE" sz="1400" dirty="0" err="1" smtClean="0"/>
              <a:t>áldozathoz</a:t>
            </a:r>
            <a:r>
              <a:rPr lang="de-DE" sz="1400" dirty="0" smtClean="0"/>
              <a:t>, </a:t>
            </a:r>
            <a:r>
              <a:rPr lang="de-DE" sz="1400" dirty="0" err="1" smtClean="0"/>
              <a:t>amelyet</a:t>
            </a:r>
            <a:r>
              <a:rPr lang="de-DE" sz="1400" dirty="0" smtClean="0"/>
              <a:t> </a:t>
            </a:r>
            <a:r>
              <a:rPr lang="de-DE" sz="1400" dirty="0" err="1" smtClean="0"/>
              <a:t>az</a:t>
            </a:r>
            <a:r>
              <a:rPr lang="de-DE" sz="1400" dirty="0" smtClean="0"/>
              <a:t> </a:t>
            </a:r>
            <a:r>
              <a:rPr lang="de-DE" sz="1400" dirty="0" err="1" smtClean="0"/>
              <a:t>emberiségért</a:t>
            </a:r>
            <a:r>
              <a:rPr lang="de-DE" sz="1400" dirty="0" smtClean="0"/>
              <a:t> </a:t>
            </a:r>
            <a:r>
              <a:rPr lang="de-DE" sz="1400" dirty="0" err="1" smtClean="0"/>
              <a:t>hozott</a:t>
            </a:r>
            <a:r>
              <a:rPr lang="de-DE" sz="1400" dirty="0" smtClean="0"/>
              <a:t>. A </a:t>
            </a:r>
            <a:r>
              <a:rPr lang="de-DE" sz="1400" dirty="0" err="1" smtClean="0"/>
              <a:t>húsvéti</a:t>
            </a:r>
            <a:r>
              <a:rPr lang="de-DE" sz="1400" dirty="0" smtClean="0"/>
              <a:t> </a:t>
            </a:r>
            <a:r>
              <a:rPr lang="de-DE" sz="1400" dirty="0" err="1" smtClean="0"/>
              <a:t>ételek</a:t>
            </a:r>
            <a:r>
              <a:rPr lang="de-DE" sz="1400" dirty="0" smtClean="0"/>
              <a:t> </a:t>
            </a:r>
            <a:r>
              <a:rPr lang="de-DE" sz="1400" dirty="0" err="1" smtClean="0"/>
              <a:t>sorában</a:t>
            </a:r>
            <a:r>
              <a:rPr lang="de-DE" sz="1400" dirty="0" smtClean="0"/>
              <a:t> a </a:t>
            </a:r>
            <a:r>
              <a:rPr lang="de-DE" sz="1400" dirty="0" err="1" smtClean="0"/>
              <a:t>bárány</a:t>
            </a:r>
            <a:r>
              <a:rPr lang="de-DE" sz="1400" dirty="0" smtClean="0"/>
              <a:t> </a:t>
            </a:r>
            <a:r>
              <a:rPr lang="de-DE" sz="1400" dirty="0" err="1" smtClean="0"/>
              <a:t>Jézust</a:t>
            </a:r>
            <a:r>
              <a:rPr lang="de-DE" sz="1400" dirty="0" smtClean="0"/>
              <a:t>, a </a:t>
            </a:r>
            <a:r>
              <a:rPr lang="de-DE" sz="1400" dirty="0" err="1" smtClean="0"/>
              <a:t>bor</a:t>
            </a:r>
            <a:r>
              <a:rPr lang="de-DE" sz="1400" dirty="0" smtClean="0"/>
              <a:t> </a:t>
            </a:r>
            <a:r>
              <a:rPr lang="de-DE" sz="1400" dirty="0" err="1" smtClean="0"/>
              <a:t>Krisztus</a:t>
            </a:r>
            <a:r>
              <a:rPr lang="de-DE" sz="1400" dirty="0" smtClean="0"/>
              <a:t> </a:t>
            </a:r>
            <a:r>
              <a:rPr lang="de-DE" sz="1400" dirty="0" err="1" smtClean="0"/>
              <a:t>vérét</a:t>
            </a:r>
            <a:r>
              <a:rPr lang="de-DE" sz="1400" dirty="0" smtClean="0"/>
              <a:t> </a:t>
            </a:r>
            <a:r>
              <a:rPr lang="de-DE" sz="1400" dirty="0" err="1" smtClean="0"/>
              <a:t>jelképezi</a:t>
            </a:r>
            <a:r>
              <a:rPr lang="de-DE" sz="1400" dirty="0" smtClean="0"/>
              <a:t>, a </a:t>
            </a:r>
            <a:r>
              <a:rPr lang="de-DE" sz="1400" dirty="0" err="1" smtClean="0"/>
              <a:t>tojás</a:t>
            </a:r>
            <a:r>
              <a:rPr lang="de-DE" sz="1400" dirty="0" smtClean="0"/>
              <a:t> </a:t>
            </a:r>
            <a:r>
              <a:rPr lang="de-DE" sz="1400" dirty="0" err="1" smtClean="0"/>
              <a:t>az</a:t>
            </a:r>
            <a:r>
              <a:rPr lang="de-DE" sz="1400" dirty="0" smtClean="0"/>
              <a:t> </a:t>
            </a:r>
            <a:r>
              <a:rPr lang="de-DE" sz="1400" dirty="0" err="1" smtClean="0"/>
              <a:t>élet</a:t>
            </a:r>
            <a:r>
              <a:rPr lang="de-DE" sz="1400" dirty="0" smtClean="0"/>
              <a:t>, </a:t>
            </a:r>
            <a:r>
              <a:rPr lang="de-DE" sz="1400" dirty="0" err="1" smtClean="0"/>
              <a:t>az</a:t>
            </a:r>
            <a:r>
              <a:rPr lang="de-DE" sz="1400" dirty="0" smtClean="0"/>
              <a:t> </a:t>
            </a:r>
            <a:r>
              <a:rPr lang="de-DE" sz="1400" dirty="0" err="1" smtClean="0"/>
              <a:t>újjászületés</a:t>
            </a:r>
            <a:r>
              <a:rPr lang="de-DE" sz="1400" dirty="0" smtClean="0"/>
              <a:t> </a:t>
            </a:r>
            <a:r>
              <a:rPr lang="de-DE" sz="1400" dirty="0" err="1" smtClean="0"/>
              <a:t>szimbóluma</a:t>
            </a:r>
            <a:r>
              <a:rPr lang="de-DE" sz="1400" dirty="0" smtClean="0"/>
              <a:t>, a </a:t>
            </a:r>
            <a:r>
              <a:rPr lang="de-DE" sz="1400" dirty="0" err="1" smtClean="0"/>
              <a:t>sonka</a:t>
            </a:r>
            <a:r>
              <a:rPr lang="de-DE" sz="1400" dirty="0" smtClean="0"/>
              <a:t> a </a:t>
            </a:r>
            <a:r>
              <a:rPr lang="de-DE" sz="1400" dirty="0" err="1" smtClean="0"/>
              <a:t>parasztélet</a:t>
            </a:r>
            <a:r>
              <a:rPr lang="de-DE" sz="1400" dirty="0" smtClean="0"/>
              <a:t> </a:t>
            </a:r>
            <a:r>
              <a:rPr lang="de-DE" sz="1400" dirty="0" err="1" smtClean="0"/>
              <a:t>gazdasági</a:t>
            </a:r>
            <a:r>
              <a:rPr lang="de-DE" sz="1400" dirty="0" smtClean="0"/>
              <a:t> </a:t>
            </a:r>
            <a:r>
              <a:rPr lang="de-DE" sz="1400" dirty="0" err="1" smtClean="0"/>
              <a:t>és</a:t>
            </a:r>
            <a:r>
              <a:rPr lang="de-DE" sz="1400" dirty="0" smtClean="0"/>
              <a:t> </a:t>
            </a:r>
            <a:r>
              <a:rPr lang="de-DE" sz="1400" dirty="0" err="1" smtClean="0"/>
              <a:t>kultikus</a:t>
            </a:r>
            <a:r>
              <a:rPr lang="de-DE" sz="1400" dirty="0" smtClean="0"/>
              <a:t> </a:t>
            </a:r>
            <a:r>
              <a:rPr lang="de-DE" sz="1400" dirty="0" err="1" smtClean="0"/>
              <a:t>rendje</a:t>
            </a:r>
            <a:r>
              <a:rPr lang="de-DE" sz="1400" dirty="0" smtClean="0"/>
              <a:t> </a:t>
            </a:r>
            <a:r>
              <a:rPr lang="de-DE" sz="1400" dirty="0" err="1" smtClean="0"/>
              <a:t>következtében</a:t>
            </a:r>
            <a:r>
              <a:rPr lang="de-DE" sz="1400" dirty="0" smtClean="0"/>
              <a:t> </a:t>
            </a:r>
            <a:r>
              <a:rPr lang="de-DE" sz="1400" dirty="0" err="1" smtClean="0"/>
              <a:t>vált</a:t>
            </a:r>
            <a:r>
              <a:rPr lang="de-DE" sz="1400" dirty="0" smtClean="0"/>
              <a:t> </a:t>
            </a:r>
            <a:r>
              <a:rPr lang="de-DE" sz="1400" dirty="0" err="1" smtClean="0"/>
              <a:t>jellegzetes</a:t>
            </a:r>
            <a:r>
              <a:rPr lang="de-DE" sz="1400" dirty="0" smtClean="0"/>
              <a:t> </a:t>
            </a:r>
            <a:r>
              <a:rPr lang="de-DE" sz="1400" dirty="0" err="1" smtClean="0"/>
              <a:t>húsvéti</a:t>
            </a:r>
            <a:r>
              <a:rPr lang="de-DE" sz="1400" dirty="0" smtClean="0"/>
              <a:t> </a:t>
            </a:r>
            <a:r>
              <a:rPr lang="de-DE" sz="1400" dirty="0" err="1" smtClean="0"/>
              <a:t>étellé</a:t>
            </a:r>
            <a:r>
              <a:rPr lang="de-DE" sz="1400" dirty="0" smtClean="0"/>
              <a:t>.  </a:t>
            </a:r>
            <a:r>
              <a:rPr lang="hu-HU" sz="1400" dirty="0" smtClean="0"/>
              <a:t>A húsvéti sonka mellől nem hiányozhat a torma, felidézve ezzel Jézus „keserűségét”. A torma, a hagyma és a só a népi hiedelmek szerint gonoszűző hatással bírnak. Göcsejben úgy tartották, hogy a markáns ízű, könnyfacsaró torma elriaszt minden ártó alakot, gonosz szellemet.</a:t>
            </a:r>
            <a:endParaRPr lang="de-DE" sz="1400" dirty="0" smtClean="0"/>
          </a:p>
        </p:txBody>
      </p:sp>
      <p:sp>
        <p:nvSpPr>
          <p:cNvPr id="7" name="Rechteck 6"/>
          <p:cNvSpPr/>
          <p:nvPr/>
        </p:nvSpPr>
        <p:spPr>
          <a:xfrm>
            <a:off x="2714612" y="2000240"/>
            <a:ext cx="4143404" cy="1815882"/>
          </a:xfrm>
          <a:prstGeom prst="rect">
            <a:avLst/>
          </a:prstGeom>
          <a:solidFill>
            <a:srgbClr val="CCFFCC"/>
          </a:solidFill>
        </p:spPr>
        <p:txBody>
          <a:bodyPr wrap="square">
            <a:spAutoFit/>
          </a:bodyPr>
          <a:lstStyle/>
          <a:p>
            <a:r>
              <a:rPr lang="hu-HU" sz="1600" dirty="0" smtClean="0"/>
              <a:t>E naphoz kapcsolódott a </a:t>
            </a:r>
            <a:r>
              <a:rPr lang="hu-HU" sz="1600" b="1" dirty="0" smtClean="0"/>
              <a:t>zöldág járás, </a:t>
            </a:r>
            <a:r>
              <a:rPr lang="hu-HU" sz="1600" dirty="0" smtClean="0"/>
              <a:t>ami a tavaszt, a természet megújulását jelképező énekes játék volt. Elsősorban a lányok, esetleg </a:t>
            </a:r>
            <a:endParaRPr lang="de-DE" sz="1600" dirty="0" smtClean="0"/>
          </a:p>
          <a:p>
            <a:r>
              <a:rPr lang="hu-HU" sz="1600" dirty="0" smtClean="0"/>
              <a:t>a legények is kézfogással sorba álltak, a sor mindkét végén kaput tartottak zöld ággal a kezükben. A sor egyik vége átbújt a sor másik végén lévő kapu alatt, így járták végig a falut.</a:t>
            </a:r>
            <a:endParaRPr lang="de-DE" sz="1600" dirty="0"/>
          </a:p>
        </p:txBody>
      </p:sp>
      <p:sp>
        <p:nvSpPr>
          <p:cNvPr id="8" name="Rechteck 7"/>
          <p:cNvSpPr/>
          <p:nvPr/>
        </p:nvSpPr>
        <p:spPr>
          <a:xfrm>
            <a:off x="5572116" y="4357694"/>
            <a:ext cx="3429040" cy="2031325"/>
          </a:xfrm>
          <a:prstGeom prst="rect">
            <a:avLst/>
          </a:prstGeom>
          <a:solidFill>
            <a:srgbClr val="CCFFCC"/>
          </a:solidFill>
        </p:spPr>
        <p:txBody>
          <a:bodyPr wrap="square">
            <a:spAutoFit/>
          </a:bodyPr>
          <a:lstStyle/>
          <a:p>
            <a:r>
              <a:rPr lang="hu-HU" sz="1400" b="1" dirty="0" smtClean="0"/>
              <a:t>Kakaslövés</a:t>
            </a:r>
            <a:endParaRPr lang="hu-HU" sz="1400" dirty="0" smtClean="0"/>
          </a:p>
          <a:p>
            <a:r>
              <a:rPr lang="hu-HU" sz="1400" dirty="0" smtClean="0"/>
              <a:t>Fiatal fiúk vettek néhány kakast, majd tréfás szöveggel elbúcsúztatták. A dramatikus játék után a táblára rajzolt életnagyságú kakasra lőttek.</a:t>
            </a:r>
            <a:r>
              <a:rPr lang="de-DE" sz="1400" dirty="0" smtClean="0"/>
              <a:t> </a:t>
            </a:r>
            <a:r>
              <a:rPr lang="hu-HU" sz="1400" dirty="0" smtClean="0"/>
              <a:t>Az győzött, aki eltalálta a közepét. Este a kakasokból készült ételt együtt elfogyasztották. Az asztalnál a győztest a főhelyre ültetik, ő kapja a kakas combját, máját, szívét.</a:t>
            </a:r>
            <a:endParaRPr lang="hu-HU" sz="1400" dirty="0"/>
          </a:p>
        </p:txBody>
      </p:sp>
      <p:pic>
        <p:nvPicPr>
          <p:cNvPr id="1027" name="Picture 3"/>
          <p:cNvPicPr>
            <a:picLocks noChangeAspect="1" noChangeArrowheads="1"/>
          </p:cNvPicPr>
          <p:nvPr/>
        </p:nvPicPr>
        <p:blipFill>
          <a:blip r:embed="rId3" cstate="print"/>
          <a:srcRect/>
          <a:stretch>
            <a:fillRect/>
          </a:stretch>
        </p:blipFill>
        <p:spPr bwMode="auto">
          <a:xfrm>
            <a:off x="6786578" y="2714620"/>
            <a:ext cx="2205164" cy="1571636"/>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85984" y="214290"/>
            <a:ext cx="4572000" cy="6186309"/>
          </a:xfrm>
          <a:prstGeom prst="rect">
            <a:avLst/>
          </a:prstGeom>
          <a:solidFill>
            <a:srgbClr val="92D050"/>
          </a:solidFill>
        </p:spPr>
        <p:txBody>
          <a:bodyPr>
            <a:spAutoFit/>
          </a:bodyPr>
          <a:lstStyle/>
          <a:p>
            <a:pPr algn="ctr"/>
            <a:r>
              <a:rPr lang="hu-HU" dirty="0" smtClean="0"/>
              <a:t>Az igazi böjt</a:t>
            </a:r>
            <a:endParaRPr lang="de-DE" dirty="0" smtClean="0"/>
          </a:p>
          <a:p>
            <a:r>
              <a:rPr lang="hu-HU" dirty="0" smtClean="0"/>
              <a:t>Az igazi böjt, nem a koplalás,</a:t>
            </a:r>
          </a:p>
          <a:p>
            <a:r>
              <a:rPr lang="hu-HU" dirty="0" smtClean="0"/>
              <a:t>A szigorú kemény test sanyargatás,</a:t>
            </a:r>
          </a:p>
          <a:p>
            <a:r>
              <a:rPr lang="hu-HU" dirty="0" smtClean="0"/>
              <a:t>Mikor közben akár csont soványra fogyunk,</a:t>
            </a:r>
          </a:p>
          <a:p>
            <a:r>
              <a:rPr lang="hu-HU" dirty="0" smtClean="0"/>
              <a:t>De mégis végig, a bűnben maradunk.</a:t>
            </a:r>
            <a:endParaRPr lang="de-DE" dirty="0" smtClean="0"/>
          </a:p>
          <a:p>
            <a:endParaRPr lang="hu-HU" dirty="0" smtClean="0"/>
          </a:p>
          <a:p>
            <a:r>
              <a:rPr lang="hu-HU" dirty="0" smtClean="0"/>
              <a:t>A böjt, nem az Isten lefizetése,</a:t>
            </a:r>
          </a:p>
          <a:p>
            <a:r>
              <a:rPr lang="hu-HU" dirty="0" smtClean="0"/>
              <a:t>Hanem az arcának, nagy bölcs keresése,</a:t>
            </a:r>
          </a:p>
          <a:p>
            <a:r>
              <a:rPr lang="hu-HU" dirty="0" smtClean="0"/>
              <a:t>Nem a néphagyomány, szokás megélése.</a:t>
            </a:r>
          </a:p>
          <a:p>
            <a:r>
              <a:rPr lang="hu-HU" dirty="0" smtClean="0"/>
              <a:t>A böjt azt jelenti, készüljetek a húsvéti örömre,</a:t>
            </a:r>
          </a:p>
          <a:p>
            <a:r>
              <a:rPr lang="hu-HU" dirty="0" smtClean="0"/>
              <a:t>Krisztus értetek ment, halni a keresztre,</a:t>
            </a:r>
          </a:p>
          <a:p>
            <a:r>
              <a:rPr lang="hu-HU" dirty="0" smtClean="0"/>
              <a:t>Hogy a bűnötöket, a vére elmossa,</a:t>
            </a:r>
          </a:p>
          <a:p>
            <a:r>
              <a:rPr lang="hu-HU" dirty="0" smtClean="0"/>
              <a:t>S újéletre a lelketek föltámaszthassa.</a:t>
            </a:r>
          </a:p>
          <a:p>
            <a:endParaRPr lang="de-DE" dirty="0" smtClean="0"/>
          </a:p>
          <a:p>
            <a:r>
              <a:rPr lang="hu-HU" dirty="0" smtClean="0"/>
              <a:t>A böjti időben erre készüljetek,</a:t>
            </a:r>
          </a:p>
          <a:p>
            <a:r>
              <a:rPr lang="hu-HU" dirty="0" smtClean="0"/>
              <a:t>Imádkozni minden napon, csöndben leüljetek.</a:t>
            </a:r>
          </a:p>
          <a:p>
            <a:r>
              <a:rPr lang="hu-HU" dirty="0" smtClean="0"/>
              <a:t>S kerüljétek a bűnt, amennyire lehet,</a:t>
            </a:r>
          </a:p>
          <a:p>
            <a:r>
              <a:rPr lang="hu-HU" dirty="0" smtClean="0"/>
              <a:t>Segítni fog ebben Jézus, mert ő nagyon szeret,</a:t>
            </a:r>
          </a:p>
          <a:p>
            <a:r>
              <a:rPr lang="hu-HU" dirty="0" smtClean="0"/>
              <a:t>Adjátok át szívetek, Jézusnak, megtisztításra,</a:t>
            </a:r>
          </a:p>
          <a:p>
            <a:r>
              <a:rPr lang="hu-HU" dirty="0" smtClean="0"/>
              <a:t>Mert ő mindig nagyon várja, a meg</a:t>
            </a:r>
            <a:r>
              <a:rPr lang="de-DE" dirty="0" smtClean="0"/>
              <a:t>ú</a:t>
            </a:r>
            <a:r>
              <a:rPr lang="hu-HU" dirty="0" smtClean="0"/>
              <a:t>jításra.</a:t>
            </a:r>
          </a:p>
          <a:p>
            <a:r>
              <a:rPr lang="hu-HU" dirty="0" smtClean="0"/>
              <a:t>Hogy rátok nézve értelme legyen halállának,</a:t>
            </a:r>
          </a:p>
          <a:p>
            <a:r>
              <a:rPr lang="hu-HU" dirty="0" smtClean="0"/>
              <a:t>S a húsvéti föltámadásának.</a:t>
            </a:r>
            <a:endParaRPr lang="de-DE" dirty="0"/>
          </a:p>
        </p:txBody>
      </p:sp>
      <p:pic>
        <p:nvPicPr>
          <p:cNvPr id="3074" name="Picture 2"/>
          <p:cNvPicPr>
            <a:picLocks noChangeAspect="1" noChangeArrowheads="1"/>
          </p:cNvPicPr>
          <p:nvPr/>
        </p:nvPicPr>
        <p:blipFill>
          <a:blip r:embed="rId2" cstate="print"/>
          <a:srcRect/>
          <a:stretch>
            <a:fillRect/>
          </a:stretch>
        </p:blipFill>
        <p:spPr bwMode="auto">
          <a:xfrm>
            <a:off x="7000892" y="3857628"/>
            <a:ext cx="1809750" cy="276702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142844" y="142852"/>
            <a:ext cx="1794861" cy="2286016"/>
          </a:xfrm>
          <a:prstGeom prst="rect">
            <a:avLst/>
          </a:prstGeom>
          <a:noFill/>
          <a:ln w="9525">
            <a:noFill/>
            <a:miter lim="800000"/>
            <a:headEnd/>
            <a:tailEnd/>
          </a:ln>
          <a:effectLst/>
        </p:spPr>
      </p:pic>
    </p:spTree>
    <p:extLst>
      <p:ext uri="{BB962C8B-B14F-4D97-AF65-F5344CB8AC3E}">
        <p14:creationId xmlns:p14="http://schemas.microsoft.com/office/powerpoint/2010/main" xmlns="" val="3823402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2844" y="103852"/>
            <a:ext cx="7143800" cy="2339102"/>
          </a:xfrm>
          <a:prstGeom prst="rect">
            <a:avLst/>
          </a:prstGeom>
        </p:spPr>
        <p:txBody>
          <a:bodyPr wrap="square">
            <a:spAutoFit/>
          </a:bodyPr>
          <a:lstStyle/>
          <a:p>
            <a:r>
              <a:rPr lang="en-AU" b="1" dirty="0" smtClean="0"/>
              <a:t>A </a:t>
            </a:r>
            <a:r>
              <a:rPr lang="en-AU" b="1" dirty="0" err="1"/>
              <a:t>tojás</a:t>
            </a:r>
            <a:r>
              <a:rPr lang="en-AU" b="1" dirty="0"/>
              <a:t>: </a:t>
            </a:r>
            <a:r>
              <a:rPr lang="en-AU" sz="1600" dirty="0" err="1"/>
              <a:t>Mitologikus</a:t>
            </a:r>
            <a:r>
              <a:rPr lang="en-AU" sz="1600" dirty="0"/>
              <a:t> </a:t>
            </a:r>
            <a:r>
              <a:rPr lang="en-AU" sz="1600" dirty="0" err="1"/>
              <a:t>jel</a:t>
            </a:r>
            <a:r>
              <a:rPr lang="en-AU" sz="1600" dirty="0"/>
              <a:t>, </a:t>
            </a:r>
            <a:r>
              <a:rPr lang="en-AU" sz="1600" dirty="0" err="1"/>
              <a:t>hiszen</a:t>
            </a:r>
            <a:r>
              <a:rPr lang="en-AU" sz="1600" dirty="0"/>
              <a:t> </a:t>
            </a:r>
            <a:r>
              <a:rPr lang="en-AU" sz="1600" dirty="0" err="1"/>
              <a:t>utal</a:t>
            </a:r>
            <a:r>
              <a:rPr lang="en-AU" sz="1600" dirty="0"/>
              <a:t> </a:t>
            </a:r>
            <a:r>
              <a:rPr lang="en-AU" sz="1600" dirty="0" err="1"/>
              <a:t>az</a:t>
            </a:r>
            <a:r>
              <a:rPr lang="en-AU" sz="1600" dirty="0"/>
              <a:t> </a:t>
            </a:r>
            <a:r>
              <a:rPr lang="en-AU" sz="1600" dirty="0" err="1"/>
              <a:t>anyaméhre</a:t>
            </a:r>
            <a:r>
              <a:rPr lang="en-AU" sz="1600" dirty="0"/>
              <a:t>, a </a:t>
            </a:r>
            <a:r>
              <a:rPr lang="en-AU" sz="1600" dirty="0" err="1"/>
              <a:t>termékenységre</a:t>
            </a:r>
            <a:r>
              <a:rPr lang="en-AU" sz="1600" dirty="0"/>
              <a:t>, </a:t>
            </a:r>
            <a:r>
              <a:rPr lang="en-AU" sz="1600" dirty="0" err="1"/>
              <a:t>az</a:t>
            </a:r>
            <a:r>
              <a:rPr lang="en-AU" sz="1600" dirty="0"/>
              <a:t> </a:t>
            </a:r>
            <a:r>
              <a:rPr lang="en-AU" sz="1600" dirty="0" err="1"/>
              <a:t>életre</a:t>
            </a:r>
            <a:r>
              <a:rPr lang="en-AU" sz="1600" dirty="0"/>
              <a:t>. </a:t>
            </a:r>
            <a:r>
              <a:rPr lang="en-AU" sz="1600" dirty="0" err="1"/>
              <a:t>Ez</a:t>
            </a:r>
            <a:r>
              <a:rPr lang="en-AU" sz="1600" dirty="0"/>
              <a:t> a </a:t>
            </a:r>
            <a:r>
              <a:rPr lang="en-AU" sz="1600" dirty="0" err="1"/>
              <a:t>húsvéti</a:t>
            </a:r>
            <a:r>
              <a:rPr lang="en-AU" sz="1600" dirty="0"/>
              <a:t> </a:t>
            </a:r>
            <a:r>
              <a:rPr lang="en-AU" sz="1600" dirty="0" err="1"/>
              <a:t>szimbólum</a:t>
            </a:r>
            <a:r>
              <a:rPr lang="en-AU" sz="1600" dirty="0"/>
              <a:t> </a:t>
            </a:r>
            <a:r>
              <a:rPr lang="en-AU" sz="1600" dirty="0" err="1"/>
              <a:t>eredetileg</a:t>
            </a:r>
            <a:r>
              <a:rPr lang="en-AU" sz="1600" dirty="0"/>
              <a:t> </a:t>
            </a:r>
            <a:r>
              <a:rPr lang="en-AU" sz="1600" dirty="0" err="1"/>
              <a:t>csak</a:t>
            </a:r>
            <a:r>
              <a:rPr lang="en-AU" sz="1600" dirty="0"/>
              <a:t> </a:t>
            </a:r>
            <a:r>
              <a:rPr lang="en-AU" sz="1600" dirty="0" err="1"/>
              <a:t>pirosra</a:t>
            </a:r>
            <a:r>
              <a:rPr lang="en-AU" sz="1600" dirty="0"/>
              <a:t> </a:t>
            </a:r>
            <a:r>
              <a:rPr lang="en-AU" sz="1600" dirty="0" err="1"/>
              <a:t>festve</a:t>
            </a:r>
            <a:r>
              <a:rPr lang="en-AU" sz="1600" dirty="0"/>
              <a:t>, </a:t>
            </a:r>
            <a:r>
              <a:rPr lang="en-AU" sz="1600" dirty="0" err="1"/>
              <a:t>később</a:t>
            </a:r>
            <a:r>
              <a:rPr lang="en-AU" sz="1600" dirty="0"/>
              <a:t> </a:t>
            </a:r>
            <a:r>
              <a:rPr lang="en-AU" sz="1600" dirty="0" err="1"/>
              <a:t>minden</a:t>
            </a:r>
            <a:r>
              <a:rPr lang="en-AU" sz="1600" dirty="0"/>
              <a:t> </a:t>
            </a:r>
            <a:r>
              <a:rPr lang="en-AU" sz="1600" dirty="0" err="1"/>
              <a:t>más</a:t>
            </a:r>
            <a:r>
              <a:rPr lang="en-AU" sz="1600" dirty="0"/>
              <a:t> </a:t>
            </a:r>
            <a:r>
              <a:rPr lang="en-AU" sz="1600" dirty="0" err="1"/>
              <a:t>színben</a:t>
            </a:r>
            <a:r>
              <a:rPr lang="en-AU" sz="1600" dirty="0"/>
              <a:t>, </a:t>
            </a:r>
            <a:r>
              <a:rPr lang="en-AU" sz="1600" dirty="0" err="1"/>
              <a:t>motívumokkal</a:t>
            </a:r>
            <a:r>
              <a:rPr lang="en-AU" sz="1600" dirty="0"/>
              <a:t> </a:t>
            </a:r>
            <a:r>
              <a:rPr lang="en-AU" sz="1600" dirty="0" err="1"/>
              <a:t>díszítve</a:t>
            </a:r>
            <a:r>
              <a:rPr lang="en-AU" sz="1600" dirty="0"/>
              <a:t> is </a:t>
            </a:r>
            <a:r>
              <a:rPr lang="en-AU" sz="1600" dirty="0" err="1"/>
              <a:t>előfordult</a:t>
            </a:r>
            <a:r>
              <a:rPr lang="en-AU" sz="1600" dirty="0"/>
              <a:t>. A </a:t>
            </a:r>
            <a:r>
              <a:rPr lang="en-AU" sz="1600" dirty="0" err="1"/>
              <a:t>tojás</a:t>
            </a:r>
            <a:r>
              <a:rPr lang="en-AU" sz="1600" dirty="0"/>
              <a:t> </a:t>
            </a:r>
            <a:r>
              <a:rPr lang="en-AU" sz="1600" dirty="0" err="1"/>
              <a:t>az</a:t>
            </a:r>
            <a:r>
              <a:rPr lang="en-AU" sz="1600" dirty="0"/>
              <a:t> </a:t>
            </a:r>
            <a:r>
              <a:rPr lang="en-AU" sz="1600" dirty="0" err="1"/>
              <a:t>élet</a:t>
            </a:r>
            <a:r>
              <a:rPr lang="en-AU" sz="1600" dirty="0"/>
              <a:t>, </a:t>
            </a:r>
            <a:r>
              <a:rPr lang="en-AU" sz="1600" dirty="0" err="1"/>
              <a:t>az</a:t>
            </a:r>
            <a:r>
              <a:rPr lang="en-AU" sz="1600" dirty="0"/>
              <a:t> </a:t>
            </a:r>
            <a:r>
              <a:rPr lang="en-AU" sz="1600" dirty="0" err="1"/>
              <a:t>újjászületés</a:t>
            </a:r>
            <a:r>
              <a:rPr lang="en-AU" sz="1600" dirty="0"/>
              <a:t> </a:t>
            </a:r>
            <a:r>
              <a:rPr lang="en-AU" sz="1600" dirty="0" err="1"/>
              <a:t>archaikus</a:t>
            </a:r>
            <a:r>
              <a:rPr lang="en-AU" sz="1600" dirty="0"/>
              <a:t> </a:t>
            </a:r>
            <a:r>
              <a:rPr lang="en-AU" sz="1600" dirty="0" err="1"/>
              <a:t>jelképe</a:t>
            </a:r>
            <a:r>
              <a:rPr lang="en-AU" sz="1600" dirty="0"/>
              <a:t>. </a:t>
            </a:r>
            <a:r>
              <a:rPr lang="en-AU" sz="1600" dirty="0" err="1"/>
              <a:t>Amint</a:t>
            </a:r>
            <a:r>
              <a:rPr lang="en-AU" sz="1600" dirty="0"/>
              <a:t> a </a:t>
            </a:r>
            <a:r>
              <a:rPr lang="en-AU" sz="1600" dirty="0" err="1"/>
              <a:t>tojásból</a:t>
            </a:r>
            <a:r>
              <a:rPr lang="en-AU" sz="1600" dirty="0"/>
              <a:t> </a:t>
            </a:r>
            <a:r>
              <a:rPr lang="en-AU" sz="1600" dirty="0" err="1"/>
              <a:t>új</a:t>
            </a:r>
            <a:r>
              <a:rPr lang="en-AU" sz="1600" dirty="0"/>
              <a:t> </a:t>
            </a:r>
            <a:r>
              <a:rPr lang="en-AU" sz="1600" dirty="0" err="1"/>
              <a:t>élet</a:t>
            </a:r>
            <a:r>
              <a:rPr lang="en-AU" sz="1600" dirty="0"/>
              <a:t> </a:t>
            </a:r>
            <a:r>
              <a:rPr lang="en-AU" sz="1600" dirty="0" err="1"/>
              <a:t>kel</a:t>
            </a:r>
            <a:r>
              <a:rPr lang="en-AU" sz="1600" dirty="0"/>
              <a:t>, </a:t>
            </a:r>
            <a:r>
              <a:rPr lang="en-AU" sz="1600" dirty="0" err="1"/>
              <a:t>úgy</a:t>
            </a:r>
            <a:r>
              <a:rPr lang="en-AU" sz="1600" dirty="0"/>
              <a:t> </a:t>
            </a:r>
            <a:r>
              <a:rPr lang="en-AU" sz="1600" dirty="0" err="1"/>
              <a:t>támad</a:t>
            </a:r>
            <a:r>
              <a:rPr lang="en-AU" sz="1600" dirty="0"/>
              <a:t> </a:t>
            </a:r>
            <a:r>
              <a:rPr lang="en-AU" sz="1600" dirty="0" err="1"/>
              <a:t>föl</a:t>
            </a:r>
            <a:r>
              <a:rPr lang="en-AU" sz="1600" dirty="0"/>
              <a:t> </a:t>
            </a:r>
            <a:r>
              <a:rPr lang="en-AU" sz="1600" dirty="0" err="1"/>
              <a:t>Krisztus</a:t>
            </a:r>
            <a:r>
              <a:rPr lang="en-AU" sz="1600" dirty="0"/>
              <a:t> is </a:t>
            </a:r>
            <a:r>
              <a:rPr lang="en-AU" sz="1600" dirty="0" err="1"/>
              <a:t>sírjából</a:t>
            </a:r>
            <a:r>
              <a:rPr lang="en-AU" sz="1600" dirty="0"/>
              <a:t> </a:t>
            </a:r>
            <a:r>
              <a:rPr lang="en-AU" sz="1600" dirty="0" err="1"/>
              <a:t>az</a:t>
            </a:r>
            <a:r>
              <a:rPr lang="en-AU" sz="1600" dirty="0"/>
              <a:t> </a:t>
            </a:r>
            <a:r>
              <a:rPr lang="en-AU" sz="1600" dirty="0" err="1"/>
              <a:t>emberek</a:t>
            </a:r>
            <a:r>
              <a:rPr lang="en-AU" sz="1600" dirty="0"/>
              <a:t> </a:t>
            </a:r>
            <a:r>
              <a:rPr lang="en-AU" sz="1600" dirty="0" err="1"/>
              <a:t>megváltására</a:t>
            </a:r>
            <a:r>
              <a:rPr lang="en-AU" sz="1600" dirty="0"/>
              <a:t>. </a:t>
            </a:r>
            <a:r>
              <a:rPr lang="en-AU" sz="1600" dirty="0" err="1"/>
              <a:t>Más</a:t>
            </a:r>
            <a:r>
              <a:rPr lang="en-AU" sz="1600" dirty="0"/>
              <a:t> </a:t>
            </a:r>
            <a:r>
              <a:rPr lang="en-AU" sz="1600" dirty="0" err="1"/>
              <a:t>fölfogás</a:t>
            </a:r>
            <a:r>
              <a:rPr lang="en-AU" sz="1600" dirty="0"/>
              <a:t> </a:t>
            </a:r>
            <a:r>
              <a:rPr lang="en-AU" sz="1600" dirty="0" err="1"/>
              <a:t>szerint</a:t>
            </a:r>
            <a:r>
              <a:rPr lang="en-AU" sz="1600" dirty="0"/>
              <a:t> a </a:t>
            </a:r>
            <a:r>
              <a:rPr lang="en-AU" sz="1600" dirty="0" err="1"/>
              <a:t>tojáshéj</a:t>
            </a:r>
            <a:r>
              <a:rPr lang="en-AU" sz="1600" dirty="0"/>
              <a:t> </a:t>
            </a:r>
            <a:r>
              <a:rPr lang="en-AU" sz="1600" dirty="0" err="1"/>
              <a:t>az</a:t>
            </a:r>
            <a:r>
              <a:rPr lang="en-AU" sz="1600" dirty="0"/>
              <a:t> </a:t>
            </a:r>
            <a:r>
              <a:rPr lang="en-AU" sz="1600" dirty="0" err="1"/>
              <a:t>Ószövetséget</a:t>
            </a:r>
            <a:r>
              <a:rPr lang="en-AU" sz="1600" dirty="0"/>
              <a:t>, a </a:t>
            </a:r>
            <a:r>
              <a:rPr lang="en-AU" sz="1600" dirty="0" err="1"/>
              <a:t>belseje</a:t>
            </a:r>
            <a:r>
              <a:rPr lang="en-AU" sz="1600" dirty="0"/>
              <a:t> </a:t>
            </a:r>
            <a:r>
              <a:rPr lang="en-AU" sz="1600" dirty="0" err="1"/>
              <a:t>az</a:t>
            </a:r>
            <a:r>
              <a:rPr lang="en-AU" sz="1600" dirty="0"/>
              <a:t> </a:t>
            </a:r>
            <a:r>
              <a:rPr lang="en-AU" sz="1600" dirty="0" err="1"/>
              <a:t>Újszövetséget</a:t>
            </a:r>
            <a:r>
              <a:rPr lang="en-AU" sz="1600" dirty="0"/>
              <a:t> </a:t>
            </a:r>
            <a:r>
              <a:rPr lang="en-AU" sz="1600" dirty="0" err="1"/>
              <a:t>jelképezi</a:t>
            </a:r>
            <a:r>
              <a:rPr lang="en-AU" sz="1600" dirty="0"/>
              <a:t>. </a:t>
            </a:r>
            <a:r>
              <a:rPr lang="en-AU" sz="1600" dirty="0" err="1"/>
              <a:t>Piros</a:t>
            </a:r>
            <a:r>
              <a:rPr lang="en-AU" sz="1600" dirty="0"/>
              <a:t> </a:t>
            </a:r>
            <a:r>
              <a:rPr lang="en-AU" sz="1600" dirty="0" err="1"/>
              <a:t>színe</a:t>
            </a:r>
            <a:r>
              <a:rPr lang="en-AU" sz="1600" dirty="0"/>
              <a:t> </a:t>
            </a:r>
            <a:r>
              <a:rPr lang="en-AU" sz="1600" dirty="0" err="1"/>
              <a:t>Krisztusnak</a:t>
            </a:r>
            <a:r>
              <a:rPr lang="en-AU" sz="1600" dirty="0"/>
              <a:t> </a:t>
            </a:r>
            <a:r>
              <a:rPr lang="en-AU" sz="1600" dirty="0" err="1"/>
              <a:t>az</a:t>
            </a:r>
            <a:r>
              <a:rPr lang="en-AU" sz="1600" dirty="0"/>
              <a:t> </a:t>
            </a:r>
            <a:r>
              <a:rPr lang="en-AU" sz="1600" dirty="0" err="1"/>
              <a:t>emberiségért</a:t>
            </a:r>
            <a:r>
              <a:rPr lang="en-AU" sz="1600" dirty="0"/>
              <a:t> </a:t>
            </a:r>
            <a:r>
              <a:rPr lang="en-AU" sz="1600" dirty="0" err="1"/>
              <a:t>kiontott</a:t>
            </a:r>
            <a:r>
              <a:rPr lang="en-AU" sz="1600" dirty="0"/>
              <a:t> </a:t>
            </a:r>
            <a:r>
              <a:rPr lang="en-AU" sz="1600" dirty="0" err="1"/>
              <a:t>vérére</a:t>
            </a:r>
            <a:r>
              <a:rPr lang="en-AU" sz="1600" dirty="0"/>
              <a:t> </a:t>
            </a:r>
            <a:r>
              <a:rPr lang="en-AU" sz="1600" dirty="0" err="1"/>
              <a:t>emlékeztet</a:t>
            </a:r>
            <a:r>
              <a:rPr lang="en-AU" sz="1600" dirty="0"/>
              <a:t>. </a:t>
            </a:r>
            <a:r>
              <a:rPr lang="en-AU" sz="1600" dirty="0" err="1"/>
              <a:t>Csíkménasági</a:t>
            </a:r>
            <a:r>
              <a:rPr lang="en-AU" sz="1600" dirty="0"/>
              <a:t> </a:t>
            </a:r>
            <a:r>
              <a:rPr lang="en-AU" sz="1600" dirty="0" err="1"/>
              <a:t>szóhagyomány</a:t>
            </a:r>
            <a:r>
              <a:rPr lang="en-AU" sz="1600" dirty="0"/>
              <a:t> </a:t>
            </a:r>
            <a:r>
              <a:rPr lang="en-AU" sz="1600" dirty="0" err="1"/>
              <a:t>szerint</a:t>
            </a:r>
            <a:r>
              <a:rPr lang="en-AU" sz="1600" dirty="0"/>
              <a:t> a </a:t>
            </a:r>
            <a:r>
              <a:rPr lang="en-AU" sz="1600" dirty="0" err="1"/>
              <a:t>piros</a:t>
            </a:r>
            <a:r>
              <a:rPr lang="en-AU" sz="1600" dirty="0"/>
              <a:t> </a:t>
            </a:r>
            <a:r>
              <a:rPr lang="en-AU" sz="1600" dirty="0" err="1"/>
              <a:t>héj</a:t>
            </a:r>
            <a:r>
              <a:rPr lang="en-AU" sz="1600" dirty="0"/>
              <a:t> </a:t>
            </a:r>
            <a:r>
              <a:rPr lang="en-AU" sz="1600" dirty="0" err="1"/>
              <a:t>Krisztus</a:t>
            </a:r>
            <a:r>
              <a:rPr lang="en-AU" sz="1600" dirty="0"/>
              <a:t> </a:t>
            </a:r>
            <a:r>
              <a:rPr lang="en-AU" sz="1600" dirty="0" err="1"/>
              <a:t>elhullatott</a:t>
            </a:r>
            <a:r>
              <a:rPr lang="en-AU" sz="1600" dirty="0"/>
              <a:t> </a:t>
            </a:r>
            <a:r>
              <a:rPr lang="en-AU" sz="1600" dirty="0" err="1"/>
              <a:t>vérét</a:t>
            </a:r>
            <a:r>
              <a:rPr lang="en-AU" sz="1600" dirty="0"/>
              <a:t>, a </a:t>
            </a:r>
            <a:r>
              <a:rPr lang="en-AU" sz="1600" dirty="0" err="1"/>
              <a:t>fehér</a:t>
            </a:r>
            <a:r>
              <a:rPr lang="en-AU" sz="1600" dirty="0"/>
              <a:t> a </a:t>
            </a:r>
            <a:r>
              <a:rPr lang="en-AU" sz="1600" dirty="0" err="1"/>
              <a:t>verejtékét</a:t>
            </a:r>
            <a:r>
              <a:rPr lang="en-AU" sz="1600" dirty="0"/>
              <a:t> </a:t>
            </a:r>
            <a:r>
              <a:rPr lang="en-AU" sz="1600" dirty="0" err="1"/>
              <a:t>jelképezi</a:t>
            </a:r>
            <a:r>
              <a:rPr lang="en-AU" sz="1600" dirty="0"/>
              <a:t>. A </a:t>
            </a:r>
            <a:r>
              <a:rPr lang="en-AU" sz="1600" dirty="0" err="1"/>
              <a:t>pirostojás</a:t>
            </a:r>
            <a:r>
              <a:rPr lang="en-AU" sz="1600" dirty="0"/>
              <a:t> </a:t>
            </a:r>
            <a:r>
              <a:rPr lang="en-AU" sz="1600" dirty="0" err="1"/>
              <a:t>héját</a:t>
            </a:r>
            <a:r>
              <a:rPr lang="en-AU" sz="1600" dirty="0"/>
              <a:t> </a:t>
            </a:r>
            <a:r>
              <a:rPr lang="en-AU" sz="1600" dirty="0" err="1"/>
              <a:t>az</a:t>
            </a:r>
            <a:r>
              <a:rPr lang="en-AU" sz="1600" dirty="0"/>
              <a:t> </a:t>
            </a:r>
            <a:r>
              <a:rPr lang="en-AU" sz="1600" dirty="0" err="1"/>
              <a:t>utcákon</a:t>
            </a:r>
            <a:r>
              <a:rPr lang="en-AU" sz="1600" dirty="0"/>
              <a:t>, </a:t>
            </a:r>
            <a:r>
              <a:rPr lang="en-AU" sz="1600" dirty="0" err="1"/>
              <a:t>tereken</a:t>
            </a:r>
            <a:r>
              <a:rPr lang="en-AU" sz="1600" dirty="0"/>
              <a:t> </a:t>
            </a:r>
            <a:r>
              <a:rPr lang="en-AU" sz="1600" dirty="0" err="1"/>
              <a:t>szétszórják</a:t>
            </a:r>
            <a:r>
              <a:rPr lang="en-AU" sz="1600" dirty="0"/>
              <a:t>, </a:t>
            </a:r>
            <a:r>
              <a:rPr lang="en-AU" sz="1600" dirty="0" err="1"/>
              <a:t>hogy</a:t>
            </a:r>
            <a:r>
              <a:rPr lang="en-AU" sz="1600" dirty="0"/>
              <a:t> </a:t>
            </a:r>
            <a:r>
              <a:rPr lang="en-AU" sz="1600" dirty="0" err="1"/>
              <a:t>emlékeztessen</a:t>
            </a:r>
            <a:r>
              <a:rPr lang="en-AU" sz="1600" dirty="0"/>
              <a:t> </a:t>
            </a:r>
            <a:r>
              <a:rPr lang="en-AU" sz="1600" dirty="0" err="1"/>
              <a:t>Krisztus</a:t>
            </a:r>
            <a:r>
              <a:rPr lang="en-AU" sz="1600" dirty="0"/>
              <a:t> </a:t>
            </a:r>
            <a:r>
              <a:rPr lang="en-AU" sz="1600" dirty="0" err="1"/>
              <a:t>kálváriajárására</a:t>
            </a:r>
            <a:r>
              <a:rPr lang="en-AU" sz="1600" dirty="0"/>
              <a:t>.</a:t>
            </a:r>
            <a:endParaRPr lang="de-DE" sz="16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484" y="4275483"/>
            <a:ext cx="2181034" cy="18651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42001" y="3472255"/>
            <a:ext cx="1316865" cy="1926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28926" y="2571744"/>
            <a:ext cx="5919341" cy="3218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églalap 2"/>
          <p:cNvSpPr/>
          <p:nvPr/>
        </p:nvSpPr>
        <p:spPr>
          <a:xfrm>
            <a:off x="0" y="6140672"/>
            <a:ext cx="8841446" cy="276999"/>
          </a:xfrm>
          <a:prstGeom prst="rect">
            <a:avLst/>
          </a:prstGeom>
        </p:spPr>
        <p:txBody>
          <a:bodyPr wrap="square">
            <a:spAutoFit/>
          </a:bodyPr>
          <a:lstStyle/>
          <a:p>
            <a:r>
              <a:rPr lang="de-DE" sz="1200" b="1" dirty="0"/>
              <a:t>https://netfolk.blog.hu/2019/10/03/a_tojasiras_hagyomanya_magyarorszagon_a_szellemi_kulturalis_orokseg_nemzeti_jegyzeken</a:t>
            </a: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7191163" y="658587"/>
            <a:ext cx="2129366" cy="1417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27923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2844" y="142852"/>
            <a:ext cx="8750206" cy="646331"/>
          </a:xfrm>
          <a:prstGeom prst="rect">
            <a:avLst/>
          </a:prstGeom>
        </p:spPr>
        <p:txBody>
          <a:bodyPr wrap="square">
            <a:spAutoFit/>
          </a:bodyPr>
          <a:lstStyle/>
          <a:p>
            <a:r>
              <a:rPr lang="hu-HU" b="1" i="1" dirty="0"/>
              <a:t>Húsvéthétfő</a:t>
            </a:r>
            <a:r>
              <a:rPr lang="hu-HU" b="1" dirty="0"/>
              <a:t> </a:t>
            </a:r>
            <a:endParaRPr lang="de-DE" dirty="0"/>
          </a:p>
          <a:p>
            <a:r>
              <a:rPr lang="en-AU" b="1" i="1" dirty="0">
                <a:solidFill>
                  <a:srgbClr val="C00000"/>
                </a:solidFill>
              </a:rPr>
              <a:t>A </a:t>
            </a:r>
            <a:r>
              <a:rPr lang="en-AU" b="1" i="1" dirty="0" err="1">
                <a:solidFill>
                  <a:srgbClr val="C00000"/>
                </a:solidFill>
              </a:rPr>
              <a:t>húsvéthétfő</a:t>
            </a:r>
            <a:r>
              <a:rPr lang="en-AU" b="1" i="1" dirty="0">
                <a:solidFill>
                  <a:srgbClr val="C00000"/>
                </a:solidFill>
              </a:rPr>
              <a:t> a </a:t>
            </a:r>
            <a:r>
              <a:rPr lang="en-AU" b="1" i="1" dirty="0" err="1">
                <a:solidFill>
                  <a:srgbClr val="C00000"/>
                </a:solidFill>
              </a:rPr>
              <a:t>világias</a:t>
            </a:r>
            <a:r>
              <a:rPr lang="en-AU" b="1" i="1" dirty="0">
                <a:solidFill>
                  <a:srgbClr val="C00000"/>
                </a:solidFill>
              </a:rPr>
              <a:t> </a:t>
            </a:r>
            <a:r>
              <a:rPr lang="en-AU" b="1" i="1" dirty="0" err="1">
                <a:solidFill>
                  <a:srgbClr val="C00000"/>
                </a:solidFill>
              </a:rPr>
              <a:t>ünneplés</a:t>
            </a:r>
            <a:r>
              <a:rPr lang="en-AU" b="1" i="1" dirty="0">
                <a:solidFill>
                  <a:srgbClr val="C00000"/>
                </a:solidFill>
              </a:rPr>
              <a:t> </a:t>
            </a:r>
            <a:r>
              <a:rPr lang="en-AU" b="1" i="1" dirty="0" err="1">
                <a:solidFill>
                  <a:srgbClr val="C00000"/>
                </a:solidFill>
              </a:rPr>
              <a:t>ideje</a:t>
            </a:r>
            <a:r>
              <a:rPr lang="en-AU" b="1" i="1" dirty="0">
                <a:solidFill>
                  <a:srgbClr val="C00000"/>
                </a:solidFill>
              </a:rPr>
              <a:t> volt. A </a:t>
            </a:r>
            <a:r>
              <a:rPr lang="en-AU" b="1" i="1" dirty="0" err="1">
                <a:solidFill>
                  <a:srgbClr val="C00000"/>
                </a:solidFill>
              </a:rPr>
              <a:t>magyar</a:t>
            </a:r>
            <a:r>
              <a:rPr lang="en-AU" b="1" i="1" dirty="0">
                <a:solidFill>
                  <a:srgbClr val="C00000"/>
                </a:solidFill>
              </a:rPr>
              <a:t> </a:t>
            </a:r>
            <a:r>
              <a:rPr lang="en-AU" b="1" i="1" dirty="0" err="1">
                <a:solidFill>
                  <a:srgbClr val="C00000"/>
                </a:solidFill>
              </a:rPr>
              <a:t>népéletben</a:t>
            </a:r>
            <a:r>
              <a:rPr lang="en-AU" b="1" i="1" dirty="0">
                <a:solidFill>
                  <a:srgbClr val="C00000"/>
                </a:solidFill>
              </a:rPr>
              <a:t> a </a:t>
            </a:r>
            <a:r>
              <a:rPr lang="en-AU" b="1" i="1" dirty="0" err="1">
                <a:solidFill>
                  <a:srgbClr val="C00000"/>
                </a:solidFill>
              </a:rPr>
              <a:t>locsolkodás</a:t>
            </a:r>
            <a:r>
              <a:rPr lang="en-AU" b="1" i="1" dirty="0">
                <a:solidFill>
                  <a:srgbClr val="C00000"/>
                </a:solidFill>
              </a:rPr>
              <a:t> </a:t>
            </a:r>
            <a:r>
              <a:rPr lang="en-AU" b="1" i="1" dirty="0" err="1">
                <a:solidFill>
                  <a:srgbClr val="C00000"/>
                </a:solidFill>
              </a:rPr>
              <a:t>napja</a:t>
            </a:r>
            <a:r>
              <a:rPr lang="en-AU" b="1" i="1" dirty="0">
                <a:solidFill>
                  <a:srgbClr val="C00000"/>
                </a:solidFill>
              </a:rPr>
              <a:t>. </a:t>
            </a:r>
            <a:endParaRPr lang="de-DE" b="1" i="1" dirty="0">
              <a:solidFill>
                <a:srgbClr val="C00000"/>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20" y="928670"/>
            <a:ext cx="3953233" cy="2647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églalap 2"/>
          <p:cNvSpPr/>
          <p:nvPr/>
        </p:nvSpPr>
        <p:spPr>
          <a:xfrm>
            <a:off x="214282" y="3714752"/>
            <a:ext cx="3286148" cy="3139321"/>
          </a:xfrm>
          <a:prstGeom prst="rect">
            <a:avLst/>
          </a:prstGeom>
        </p:spPr>
        <p:txBody>
          <a:bodyPr wrap="square">
            <a:spAutoFit/>
          </a:bodyPr>
          <a:lstStyle/>
          <a:p>
            <a:r>
              <a:rPr lang="hu-HU" sz="1400" dirty="0" smtClean="0"/>
              <a:t>A kifejezetten keresztény eredetű szokások mellett a néphagyomány is rengeteg jelentést tett hozzá a locsolkodáshoz: a víz tisztító hatására is utal, az ősi termékenységvarázslás és megtisztulás jelképe</a:t>
            </a:r>
            <a:r>
              <a:rPr lang="de-DE" sz="1400" dirty="0" smtClean="0"/>
              <a:t>.</a:t>
            </a:r>
            <a:r>
              <a:rPr lang="hu-HU" sz="1400" dirty="0" smtClean="0"/>
              <a:t> </a:t>
            </a:r>
            <a:r>
              <a:rPr lang="de-DE" sz="1400" dirty="0" smtClean="0"/>
              <a:t> </a:t>
            </a:r>
            <a:r>
              <a:rPr lang="hu-HU" sz="1400" dirty="0" smtClean="0"/>
              <a:t>Eredetének egyházi magyarázata részint a keresztelésre utal, részint pedig arra a legendára, amely szerint a Jézus feltámadását hirdető jeruzsálemi asszonyokat locsolással akarták volna elhallgattatni, illetve a Jézus sírját őrző katonák vízzel öntötték le a feltámadás hírét vivő asszonyokat.</a:t>
            </a:r>
            <a:r>
              <a:rPr lang="de-DE" sz="1400" dirty="0" smtClean="0"/>
              <a:t> </a:t>
            </a:r>
          </a:p>
          <a:p>
            <a:endParaRPr lang="de-DE" sz="1600" b="1" i="1" dirty="0">
              <a:solidFill>
                <a:srgbClr val="C00000"/>
              </a:solidFill>
            </a:endParaRPr>
          </a:p>
        </p:txBody>
      </p:sp>
      <p:sp>
        <p:nvSpPr>
          <p:cNvPr id="4" name="Téglalap 3"/>
          <p:cNvSpPr/>
          <p:nvPr/>
        </p:nvSpPr>
        <p:spPr>
          <a:xfrm>
            <a:off x="5286380" y="785794"/>
            <a:ext cx="3175618" cy="1446550"/>
          </a:xfrm>
          <a:prstGeom prst="rect">
            <a:avLst/>
          </a:prstGeom>
        </p:spPr>
        <p:txBody>
          <a:bodyPr wrap="square">
            <a:spAutoFit/>
          </a:bodyPr>
          <a:lstStyle/>
          <a:p>
            <a:r>
              <a:rPr lang="de-DE" sz="1600" dirty="0" smtClean="0"/>
              <a:t> </a:t>
            </a:r>
            <a:r>
              <a:rPr lang="de-DE" sz="1200" dirty="0" smtClean="0">
                <a:solidFill>
                  <a:srgbClr val="008000"/>
                </a:solidFill>
                <a:latin typeface="Times New Roman" pitchFamily="18" charset="0"/>
                <a:cs typeface="Times New Roman" pitchFamily="18" charset="0"/>
              </a:rPr>
              <a:t>LOCSOLÓVERSEK: </a:t>
            </a:r>
            <a:endParaRPr lang="de-DE" sz="1200" dirty="0" smtClean="0">
              <a:solidFill>
                <a:srgbClr val="008000"/>
              </a:solidFill>
              <a:latin typeface="Times New Roman" pitchFamily="18" charset="0"/>
              <a:cs typeface="Times New Roman" pitchFamily="18" charset="0"/>
            </a:endParaRPr>
          </a:p>
          <a:p>
            <a:r>
              <a:rPr lang="hu-HU" sz="1200" dirty="0" smtClean="0">
                <a:solidFill>
                  <a:srgbClr val="008000"/>
                </a:solidFill>
                <a:latin typeface="Times New Roman" pitchFamily="18" charset="0"/>
                <a:cs typeface="Times New Roman" pitchFamily="18" charset="0"/>
              </a:rPr>
              <a:t>Nézz fel az </a:t>
            </a:r>
            <a:r>
              <a:rPr lang="hu-HU" sz="1200" dirty="0" smtClean="0">
                <a:solidFill>
                  <a:srgbClr val="008000"/>
                </a:solidFill>
                <a:latin typeface="Times New Roman" pitchFamily="18" charset="0"/>
                <a:cs typeface="Times New Roman" pitchFamily="18" charset="0"/>
              </a:rPr>
              <a:t>égre,</a:t>
            </a:r>
            <a:r>
              <a:rPr lang="de-DE" sz="1200" dirty="0" smtClean="0">
                <a:solidFill>
                  <a:srgbClr val="008000"/>
                </a:solidFill>
                <a:latin typeface="Times New Roman" pitchFamily="18" charset="0"/>
                <a:cs typeface="Times New Roman" pitchFamily="18" charset="0"/>
              </a:rPr>
              <a:t> c</a:t>
            </a:r>
            <a:r>
              <a:rPr lang="hu-HU" sz="1200" dirty="0" err="1" smtClean="0">
                <a:solidFill>
                  <a:srgbClr val="008000"/>
                </a:solidFill>
                <a:latin typeface="Times New Roman" pitchFamily="18" charset="0"/>
                <a:cs typeface="Times New Roman" pitchFamily="18" charset="0"/>
              </a:rPr>
              <a:t>sodás</a:t>
            </a:r>
            <a:r>
              <a:rPr lang="hu-HU" sz="1200" dirty="0" smtClean="0">
                <a:solidFill>
                  <a:srgbClr val="008000"/>
                </a:solidFill>
                <a:latin typeface="Times New Roman" pitchFamily="18" charset="0"/>
                <a:cs typeface="Times New Roman" pitchFamily="18" charset="0"/>
              </a:rPr>
              <a:t> szép a világ, </a:t>
            </a:r>
          </a:p>
          <a:p>
            <a:r>
              <a:rPr lang="hu-HU" sz="1200" dirty="0" smtClean="0">
                <a:solidFill>
                  <a:srgbClr val="008000"/>
                </a:solidFill>
                <a:latin typeface="Times New Roman" pitchFamily="18" charset="0"/>
                <a:cs typeface="Times New Roman" pitchFamily="18" charset="0"/>
              </a:rPr>
              <a:t>Nézz ki az ablakon, </a:t>
            </a:r>
            <a:r>
              <a:rPr lang="de-DE" sz="1200" dirty="0" smtClean="0">
                <a:solidFill>
                  <a:srgbClr val="008000"/>
                </a:solidFill>
                <a:latin typeface="Times New Roman" pitchFamily="18" charset="0"/>
                <a:cs typeface="Times New Roman" pitchFamily="18" charset="0"/>
              </a:rPr>
              <a:t>m</a:t>
            </a:r>
            <a:r>
              <a:rPr lang="hu-HU" sz="1200" dirty="0" err="1" smtClean="0">
                <a:solidFill>
                  <a:srgbClr val="008000"/>
                </a:solidFill>
                <a:latin typeface="Times New Roman" pitchFamily="18" charset="0"/>
                <a:cs typeface="Times New Roman" pitchFamily="18" charset="0"/>
              </a:rPr>
              <a:t>inden</a:t>
            </a:r>
            <a:r>
              <a:rPr lang="hu-HU" sz="1200" dirty="0" smtClean="0">
                <a:solidFill>
                  <a:srgbClr val="008000"/>
                </a:solidFill>
                <a:latin typeface="Times New Roman" pitchFamily="18" charset="0"/>
                <a:cs typeface="Times New Roman" pitchFamily="18" charset="0"/>
              </a:rPr>
              <a:t> csupa virág, </a:t>
            </a:r>
          </a:p>
          <a:p>
            <a:r>
              <a:rPr lang="hu-HU" sz="1200" dirty="0" smtClean="0">
                <a:solidFill>
                  <a:srgbClr val="008000"/>
                </a:solidFill>
                <a:latin typeface="Times New Roman" pitchFamily="18" charset="0"/>
                <a:cs typeface="Times New Roman" pitchFamily="18" charset="0"/>
              </a:rPr>
              <a:t>Megöntözlek téged az ég harmatával, </a:t>
            </a:r>
          </a:p>
          <a:p>
            <a:r>
              <a:rPr lang="hu-HU" sz="1200" dirty="0" smtClean="0">
                <a:solidFill>
                  <a:srgbClr val="008000"/>
                </a:solidFill>
                <a:latin typeface="Times New Roman" pitchFamily="18" charset="0"/>
                <a:cs typeface="Times New Roman" pitchFamily="18" charset="0"/>
              </a:rPr>
              <a:t>Hogy teljen a </a:t>
            </a:r>
            <a:r>
              <a:rPr lang="hu-HU" sz="1200" dirty="0" smtClean="0">
                <a:solidFill>
                  <a:srgbClr val="008000"/>
                </a:solidFill>
                <a:latin typeface="Times New Roman" pitchFamily="18" charset="0"/>
                <a:cs typeface="Times New Roman" pitchFamily="18" charset="0"/>
              </a:rPr>
              <a:t>tarisznyám</a:t>
            </a:r>
            <a:r>
              <a:rPr lang="de-DE" sz="1200" dirty="0" smtClean="0">
                <a:solidFill>
                  <a:srgbClr val="008000"/>
                </a:solidFill>
                <a:latin typeface="Times New Roman" pitchFamily="18" charset="0"/>
                <a:cs typeface="Times New Roman" pitchFamily="18" charset="0"/>
              </a:rPr>
              <a:t> </a:t>
            </a:r>
            <a:r>
              <a:rPr lang="hu-HU" sz="1200" dirty="0" smtClean="0">
                <a:solidFill>
                  <a:srgbClr val="008000"/>
                </a:solidFill>
                <a:latin typeface="Times New Roman" pitchFamily="18" charset="0"/>
                <a:cs typeface="Times New Roman" pitchFamily="18" charset="0"/>
              </a:rPr>
              <a:t>sok </a:t>
            </a:r>
            <a:r>
              <a:rPr lang="hu-HU" sz="1200" dirty="0" smtClean="0">
                <a:solidFill>
                  <a:srgbClr val="008000"/>
                </a:solidFill>
                <a:latin typeface="Times New Roman" pitchFamily="18" charset="0"/>
                <a:cs typeface="Times New Roman" pitchFamily="18" charset="0"/>
              </a:rPr>
              <a:t>piros tojással.</a:t>
            </a:r>
          </a:p>
          <a:p>
            <a:r>
              <a:rPr lang="hu-HU" sz="1200" dirty="0" smtClean="0">
                <a:solidFill>
                  <a:srgbClr val="008000"/>
                </a:solidFill>
                <a:latin typeface="Times New Roman" pitchFamily="18" charset="0"/>
                <a:cs typeface="Times New Roman" pitchFamily="18" charset="0"/>
              </a:rPr>
              <a:t>Húsvét hétfő reggelén meglocsollak, szép leány, </a:t>
            </a:r>
          </a:p>
          <a:p>
            <a:r>
              <a:rPr lang="hu-HU" sz="1200" dirty="0" smtClean="0">
                <a:solidFill>
                  <a:srgbClr val="008000"/>
                </a:solidFill>
                <a:latin typeface="Times New Roman" pitchFamily="18" charset="0"/>
                <a:cs typeface="Times New Roman" pitchFamily="18" charset="0"/>
              </a:rPr>
              <a:t>Ugyanúgy az elején, mint ahogy a hátulján.</a:t>
            </a:r>
            <a:endParaRPr lang="hu-HU" sz="1200" dirty="0">
              <a:solidFill>
                <a:srgbClr val="008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14744" y="4643446"/>
            <a:ext cx="1792413" cy="1505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feld 6"/>
          <p:cNvSpPr txBox="1"/>
          <p:nvPr/>
        </p:nvSpPr>
        <p:spPr>
          <a:xfrm>
            <a:off x="4429124" y="2357430"/>
            <a:ext cx="4429156" cy="2246769"/>
          </a:xfrm>
          <a:prstGeom prst="rect">
            <a:avLst/>
          </a:prstGeom>
          <a:noFill/>
        </p:spPr>
        <p:txBody>
          <a:bodyPr wrap="square" rtlCol="0">
            <a:spAutoFit/>
          </a:bodyPr>
          <a:lstStyle/>
          <a:p>
            <a:pPr lvl="0" eaLnBrk="0" fontAlgn="base" hangingPunct="0">
              <a:spcBef>
                <a:spcPct val="0"/>
              </a:spcBef>
              <a:spcAft>
                <a:spcPct val="0"/>
              </a:spcAft>
            </a:pPr>
            <a:r>
              <a:rPr lang="de-DE" sz="1400" dirty="0" smtClean="0">
                <a:solidFill>
                  <a:srgbClr val="009900"/>
                </a:solidFill>
                <a:latin typeface="Times New Roman" pitchFamily="18" charset="0"/>
                <a:ea typeface="Times New Roman" pitchFamily="18" charset="0"/>
                <a:cs typeface="Times New Roman" pitchFamily="18" charset="0"/>
              </a:rPr>
              <a:t>"</a:t>
            </a:r>
            <a:r>
              <a:rPr lang="de-DE" sz="1400" dirty="0" err="1" smtClean="0">
                <a:solidFill>
                  <a:srgbClr val="009900"/>
                </a:solidFill>
                <a:latin typeface="Times New Roman" pitchFamily="18" charset="0"/>
                <a:ea typeface="Times New Roman" pitchFamily="18" charset="0"/>
                <a:cs typeface="Times New Roman" pitchFamily="18" charset="0"/>
              </a:rPr>
              <a:t>Eljött</a:t>
            </a:r>
            <a:r>
              <a:rPr lang="de-DE" sz="1400" dirty="0" smtClean="0">
                <a:solidFill>
                  <a:srgbClr val="009900"/>
                </a:solidFill>
                <a:latin typeface="Times New Roman" pitchFamily="18" charset="0"/>
                <a:ea typeface="Times New Roman" pitchFamily="18" charset="0"/>
                <a:cs typeface="Times New Roman" pitchFamily="18" charset="0"/>
              </a:rPr>
              <a:t> a </a:t>
            </a:r>
            <a:r>
              <a:rPr lang="de-DE" sz="1400" dirty="0" err="1" smtClean="0">
                <a:solidFill>
                  <a:srgbClr val="009900"/>
                </a:solidFill>
                <a:latin typeface="Times New Roman" pitchFamily="18" charset="0"/>
                <a:ea typeface="Times New Roman" pitchFamily="18" charset="0"/>
                <a:cs typeface="Times New Roman" pitchFamily="18" charset="0"/>
              </a:rPr>
              <a:t>szép</a:t>
            </a:r>
            <a:r>
              <a:rPr lang="de-DE" sz="1400" dirty="0" smtClean="0">
                <a:solidFill>
                  <a:srgbClr val="009900"/>
                </a:solidFill>
                <a:latin typeface="Times New Roman" pitchFamily="18" charset="0"/>
                <a:ea typeface="Times New Roman" pitchFamily="18" charset="0"/>
                <a:cs typeface="Times New Roman" pitchFamily="18" charset="0"/>
              </a:rPr>
              <a:t> </a:t>
            </a:r>
            <a:r>
              <a:rPr lang="de-DE" sz="1400" dirty="0" err="1" smtClean="0">
                <a:solidFill>
                  <a:srgbClr val="009900"/>
                </a:solidFill>
                <a:latin typeface="Times New Roman" pitchFamily="18" charset="0"/>
                <a:ea typeface="Times New Roman" pitchFamily="18" charset="0"/>
                <a:cs typeface="Times New Roman" pitchFamily="18" charset="0"/>
              </a:rPr>
              <a:t>húsvét</a:t>
            </a:r>
            <a:r>
              <a:rPr lang="de-DE" sz="1400" dirty="0" smtClean="0">
                <a:solidFill>
                  <a:srgbClr val="009900"/>
                </a:solidFill>
                <a:latin typeface="Times New Roman" pitchFamily="18" charset="0"/>
                <a:ea typeface="Times New Roman" pitchFamily="18" charset="0"/>
                <a:cs typeface="Times New Roman" pitchFamily="18" charset="0"/>
              </a:rPr>
              <a:t> </a:t>
            </a:r>
            <a:r>
              <a:rPr lang="de-DE" sz="1400" dirty="0" err="1" smtClean="0">
                <a:solidFill>
                  <a:srgbClr val="009900"/>
                </a:solidFill>
                <a:latin typeface="Times New Roman" pitchFamily="18" charset="0"/>
                <a:ea typeface="Times New Roman" pitchFamily="18" charset="0"/>
                <a:cs typeface="Times New Roman" pitchFamily="18" charset="0"/>
              </a:rPr>
              <a:t>reggele</a:t>
            </a:r>
            <a:r>
              <a:rPr lang="de-DE"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de-DE" sz="1400" dirty="0" err="1" smtClean="0">
                <a:solidFill>
                  <a:srgbClr val="009900"/>
                </a:solidFill>
                <a:latin typeface="Times New Roman" pitchFamily="18" charset="0"/>
                <a:ea typeface="Times New Roman" pitchFamily="18" charset="0"/>
                <a:cs typeface="Times New Roman" pitchFamily="18" charset="0"/>
              </a:rPr>
              <a:t>Feltámadásunk</a:t>
            </a:r>
            <a:r>
              <a:rPr lang="de-DE" sz="1400" dirty="0" smtClean="0">
                <a:solidFill>
                  <a:srgbClr val="009900"/>
                </a:solidFill>
                <a:latin typeface="Times New Roman" pitchFamily="18" charset="0"/>
                <a:ea typeface="Times New Roman" pitchFamily="18" charset="0"/>
                <a:cs typeface="Times New Roman" pitchFamily="18" charset="0"/>
              </a:rPr>
              <a:t> </a:t>
            </a:r>
            <a:r>
              <a:rPr lang="de-DE" sz="1400" dirty="0" err="1" smtClean="0">
                <a:solidFill>
                  <a:srgbClr val="009900"/>
                </a:solidFill>
                <a:latin typeface="Times New Roman" pitchFamily="18" charset="0"/>
                <a:ea typeface="Times New Roman" pitchFamily="18" charset="0"/>
                <a:cs typeface="Times New Roman" pitchFamily="18" charset="0"/>
              </a:rPr>
              <a:t>édes</a:t>
            </a:r>
            <a:r>
              <a:rPr lang="de-DE" sz="1400" dirty="0" smtClean="0">
                <a:solidFill>
                  <a:srgbClr val="009900"/>
                </a:solidFill>
                <a:latin typeface="Times New Roman" pitchFamily="18" charset="0"/>
                <a:ea typeface="Times New Roman" pitchFamily="18" charset="0"/>
                <a:cs typeface="Times New Roman" pitchFamily="18" charset="0"/>
              </a:rPr>
              <a:t> </a:t>
            </a:r>
            <a:r>
              <a:rPr lang="de-DE" sz="1400" dirty="0" err="1" smtClean="0">
                <a:solidFill>
                  <a:srgbClr val="009900"/>
                </a:solidFill>
                <a:latin typeface="Times New Roman" pitchFamily="18" charset="0"/>
                <a:ea typeface="Times New Roman" pitchFamily="18" charset="0"/>
                <a:cs typeface="Times New Roman" pitchFamily="18" charset="0"/>
              </a:rPr>
              <a:t>ünnepe</a:t>
            </a:r>
            <a:r>
              <a:rPr lang="de-DE"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de-DE" sz="1400" dirty="0" err="1" smtClean="0">
                <a:solidFill>
                  <a:srgbClr val="009900"/>
                </a:solidFill>
                <a:latin typeface="Times New Roman" pitchFamily="18" charset="0"/>
                <a:ea typeface="Times New Roman" pitchFamily="18" charset="0"/>
                <a:cs typeface="Times New Roman" pitchFamily="18" charset="0"/>
              </a:rPr>
              <a:t>Ünneplő</a:t>
            </a:r>
            <a:r>
              <a:rPr lang="de-DE" sz="1400" dirty="0" smtClean="0">
                <a:solidFill>
                  <a:srgbClr val="009900"/>
                </a:solidFill>
                <a:latin typeface="Times New Roman" pitchFamily="18" charset="0"/>
                <a:ea typeface="Times New Roman" pitchFamily="18" charset="0"/>
                <a:cs typeface="Times New Roman" pitchFamily="18" charset="0"/>
              </a:rPr>
              <a:t> </a:t>
            </a:r>
            <a:r>
              <a:rPr lang="de-DE" sz="1400" dirty="0" err="1" smtClean="0">
                <a:solidFill>
                  <a:srgbClr val="009900"/>
                </a:solidFill>
                <a:latin typeface="Times New Roman" pitchFamily="18" charset="0"/>
                <a:ea typeface="Times New Roman" pitchFamily="18" charset="0"/>
                <a:cs typeface="Times New Roman" pitchFamily="18" charset="0"/>
              </a:rPr>
              <a:t>ruhákba</a:t>
            </a:r>
            <a:r>
              <a:rPr lang="de-DE" sz="1400" dirty="0" smtClean="0">
                <a:solidFill>
                  <a:srgbClr val="009900"/>
                </a:solidFill>
                <a:latin typeface="Times New Roman" pitchFamily="18" charset="0"/>
                <a:ea typeface="Times New Roman" pitchFamily="18" charset="0"/>
                <a:cs typeface="Times New Roman" pitchFamily="18" charset="0"/>
              </a:rPr>
              <a:t> </a:t>
            </a:r>
            <a:r>
              <a:rPr lang="de-DE" sz="1400" dirty="0" err="1" smtClean="0">
                <a:solidFill>
                  <a:srgbClr val="009900"/>
                </a:solidFill>
                <a:latin typeface="Times New Roman" pitchFamily="18" charset="0"/>
                <a:ea typeface="Times New Roman" pitchFamily="18" charset="0"/>
                <a:cs typeface="Times New Roman" pitchFamily="18" charset="0"/>
              </a:rPr>
              <a:t>öltöztek</a:t>
            </a:r>
            <a:r>
              <a:rPr lang="de-DE" sz="1400" dirty="0" smtClean="0">
                <a:solidFill>
                  <a:srgbClr val="009900"/>
                </a:solidFill>
                <a:latin typeface="Times New Roman" pitchFamily="18" charset="0"/>
                <a:ea typeface="Times New Roman" pitchFamily="18" charset="0"/>
                <a:cs typeface="Times New Roman" pitchFamily="18" charset="0"/>
              </a:rPr>
              <a:t> a </a:t>
            </a:r>
            <a:r>
              <a:rPr lang="de-DE" sz="1400" dirty="0" err="1" smtClean="0">
                <a:solidFill>
                  <a:srgbClr val="009900"/>
                </a:solidFill>
                <a:latin typeface="Times New Roman" pitchFamily="18" charset="0"/>
                <a:ea typeface="Times New Roman" pitchFamily="18" charset="0"/>
                <a:cs typeface="Times New Roman" pitchFamily="18" charset="0"/>
              </a:rPr>
              <a:t>fák</a:t>
            </a:r>
            <a:r>
              <a:rPr lang="de-DE"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en-AU" sz="1400" dirty="0" err="1" smtClean="0">
                <a:solidFill>
                  <a:srgbClr val="009900"/>
                </a:solidFill>
                <a:latin typeface="Times New Roman" pitchFamily="18" charset="0"/>
                <a:ea typeface="Times New Roman" pitchFamily="18" charset="0"/>
                <a:cs typeface="Times New Roman" pitchFamily="18" charset="0"/>
              </a:rPr>
              <a:t>Pattognak</a:t>
            </a:r>
            <a:r>
              <a:rPr lang="en-AU" sz="1400" dirty="0" smtClean="0">
                <a:solidFill>
                  <a:srgbClr val="009900"/>
                </a:solidFill>
                <a:latin typeface="Times New Roman" pitchFamily="18" charset="0"/>
                <a:ea typeface="Times New Roman" pitchFamily="18" charset="0"/>
                <a:cs typeface="Times New Roman" pitchFamily="18" charset="0"/>
              </a:rPr>
              <a:t> a </a:t>
            </a:r>
            <a:r>
              <a:rPr lang="en-AU" sz="1400" dirty="0" err="1" smtClean="0">
                <a:solidFill>
                  <a:srgbClr val="009900"/>
                </a:solidFill>
                <a:latin typeface="Times New Roman" pitchFamily="18" charset="0"/>
                <a:ea typeface="Times New Roman" pitchFamily="18" charset="0"/>
                <a:cs typeface="Times New Roman" pitchFamily="18" charset="0"/>
              </a:rPr>
              <a:t>rügyek</a:t>
            </a:r>
            <a:r>
              <a:rPr lang="en-AU" sz="1400" dirty="0" smtClean="0">
                <a:solidFill>
                  <a:srgbClr val="009900"/>
                </a:solidFill>
                <a:latin typeface="Times New Roman" pitchFamily="18" charset="0"/>
                <a:ea typeface="Times New Roman" pitchFamily="18" charset="0"/>
                <a:cs typeface="Times New Roman" pitchFamily="18" charset="0"/>
              </a:rPr>
              <a:t>, s </a:t>
            </a:r>
            <a:r>
              <a:rPr lang="en-AU" sz="1400" dirty="0" err="1" smtClean="0">
                <a:solidFill>
                  <a:srgbClr val="009900"/>
                </a:solidFill>
                <a:latin typeface="Times New Roman" pitchFamily="18" charset="0"/>
                <a:ea typeface="Times New Roman" pitchFamily="18" charset="0"/>
                <a:cs typeface="Times New Roman" pitchFamily="18" charset="0"/>
              </a:rPr>
              <a:t>virít</a:t>
            </a:r>
            <a:r>
              <a:rPr lang="en-AU" sz="1400" dirty="0" smtClean="0">
                <a:solidFill>
                  <a:srgbClr val="009900"/>
                </a:solidFill>
                <a:latin typeface="Times New Roman" pitchFamily="18" charset="0"/>
                <a:ea typeface="Times New Roman" pitchFamily="18" charset="0"/>
                <a:cs typeface="Times New Roman" pitchFamily="18" charset="0"/>
              </a:rPr>
              <a:t> a </a:t>
            </a:r>
            <a:r>
              <a:rPr lang="en-AU" sz="1400" dirty="0" err="1" smtClean="0">
                <a:solidFill>
                  <a:srgbClr val="009900"/>
                </a:solidFill>
                <a:latin typeface="Times New Roman" pitchFamily="18" charset="0"/>
                <a:ea typeface="Times New Roman" pitchFamily="18" charset="0"/>
                <a:cs typeface="Times New Roman" pitchFamily="18" charset="0"/>
              </a:rPr>
              <a:t>virág</a:t>
            </a:r>
            <a:r>
              <a:rPr lang="en-AU"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en-AU" sz="1400" dirty="0" smtClean="0">
                <a:solidFill>
                  <a:srgbClr val="009900"/>
                </a:solidFill>
                <a:latin typeface="Times New Roman" pitchFamily="18" charset="0"/>
                <a:ea typeface="Times New Roman" pitchFamily="18" charset="0"/>
                <a:cs typeface="Times New Roman" pitchFamily="18" charset="0"/>
              </a:rPr>
              <a:t>A </a:t>
            </a:r>
            <a:r>
              <a:rPr lang="en-AU" sz="1400" dirty="0" err="1" smtClean="0">
                <a:solidFill>
                  <a:srgbClr val="009900"/>
                </a:solidFill>
                <a:latin typeface="Times New Roman" pitchFamily="18" charset="0"/>
                <a:ea typeface="Times New Roman" pitchFamily="18" charset="0"/>
                <a:cs typeface="Times New Roman" pitchFamily="18" charset="0"/>
              </a:rPr>
              <a:t>harang</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zúgása</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hirdet</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ünnepet</a:t>
            </a:r>
            <a:r>
              <a:rPr lang="en-AU"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en-AU" sz="1400" dirty="0" err="1" smtClean="0">
                <a:solidFill>
                  <a:srgbClr val="009900"/>
                </a:solidFill>
                <a:latin typeface="Times New Roman" pitchFamily="18" charset="0"/>
                <a:ea typeface="Times New Roman" pitchFamily="18" charset="0"/>
                <a:cs typeface="Times New Roman" pitchFamily="18" charset="0"/>
              </a:rPr>
              <a:t>Egy</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kismadár</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dalol</a:t>
            </a:r>
            <a:r>
              <a:rPr lang="en-AU" sz="1400" dirty="0" smtClean="0">
                <a:solidFill>
                  <a:srgbClr val="009900"/>
                </a:solidFill>
                <a:latin typeface="Times New Roman" pitchFamily="18" charset="0"/>
                <a:ea typeface="Times New Roman" pitchFamily="18" charset="0"/>
                <a:cs typeface="Times New Roman" pitchFamily="18" charset="0"/>
              </a:rPr>
              <a:t> a </a:t>
            </a:r>
            <a:r>
              <a:rPr lang="en-AU" sz="1400" dirty="0" err="1" smtClean="0">
                <a:solidFill>
                  <a:srgbClr val="009900"/>
                </a:solidFill>
                <a:latin typeface="Times New Roman" pitchFamily="18" charset="0"/>
                <a:ea typeface="Times New Roman" pitchFamily="18" charset="0"/>
                <a:cs typeface="Times New Roman" pitchFamily="18" charset="0"/>
              </a:rPr>
              <a:t>zöld</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rétek</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felett</a:t>
            </a:r>
            <a:r>
              <a:rPr lang="en-AU"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en-AU" sz="1400" dirty="0" err="1" smtClean="0">
                <a:solidFill>
                  <a:srgbClr val="009900"/>
                </a:solidFill>
                <a:latin typeface="Times New Roman" pitchFamily="18" charset="0"/>
                <a:ea typeface="Times New Roman" pitchFamily="18" charset="0"/>
                <a:cs typeface="Times New Roman" pitchFamily="18" charset="0"/>
              </a:rPr>
              <a:t>Tündérország</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rózsái</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közt</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gyöngyharmatot</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szedtem</a:t>
            </a:r>
            <a:r>
              <a:rPr lang="en-AU"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en-AU" sz="1400" dirty="0" err="1" smtClean="0">
                <a:solidFill>
                  <a:srgbClr val="009900"/>
                </a:solidFill>
                <a:latin typeface="Times New Roman" pitchFamily="18" charset="0"/>
                <a:ea typeface="Times New Roman" pitchFamily="18" charset="0"/>
                <a:cs typeface="Times New Roman" pitchFamily="18" charset="0"/>
              </a:rPr>
              <a:t>Akit</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azzal</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meglocsolok</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megáldja</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az</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Isten</a:t>
            </a:r>
            <a:r>
              <a:rPr lang="en-AU" sz="1400" dirty="0" smtClean="0">
                <a:solidFill>
                  <a:srgbClr val="009900"/>
                </a:solidFill>
                <a:latin typeface="Times New Roman" pitchFamily="18" charset="0"/>
                <a:ea typeface="Times New Roman" pitchFamily="18" charset="0"/>
                <a:cs typeface="Times New Roman" pitchFamily="18" charset="0"/>
              </a:rPr>
              <a:t>.</a:t>
            </a:r>
            <a:endParaRPr lang="de-DE" sz="1400" dirty="0" smtClean="0">
              <a:solidFill>
                <a:srgbClr val="009900"/>
              </a:solidFill>
              <a:latin typeface="Times New Roman" pitchFamily="18" charset="0"/>
              <a:cs typeface="Times New Roman" pitchFamily="18" charset="0"/>
            </a:endParaRPr>
          </a:p>
          <a:p>
            <a:pPr lvl="0" eaLnBrk="0" fontAlgn="base" hangingPunct="0">
              <a:spcBef>
                <a:spcPct val="0"/>
              </a:spcBef>
              <a:spcAft>
                <a:spcPct val="0"/>
              </a:spcAft>
            </a:pPr>
            <a:r>
              <a:rPr lang="en-AU" sz="1400" dirty="0" err="1" smtClean="0">
                <a:solidFill>
                  <a:srgbClr val="009900"/>
                </a:solidFill>
                <a:latin typeface="Times New Roman" pitchFamily="18" charset="0"/>
                <a:ea typeface="Times New Roman" pitchFamily="18" charset="0"/>
                <a:cs typeface="Times New Roman" pitchFamily="18" charset="0"/>
              </a:rPr>
              <a:t>Az</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illatos</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rózsavíztől</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megnőnek</a:t>
            </a:r>
            <a:r>
              <a:rPr lang="en-AU" sz="1400" dirty="0" smtClean="0">
                <a:solidFill>
                  <a:srgbClr val="009900"/>
                </a:solidFill>
                <a:latin typeface="Times New Roman" pitchFamily="18" charset="0"/>
                <a:ea typeface="Times New Roman" pitchFamily="18" charset="0"/>
                <a:cs typeface="Times New Roman" pitchFamily="18" charset="0"/>
              </a:rPr>
              <a:t> a </a:t>
            </a:r>
            <a:r>
              <a:rPr lang="en-AU" sz="1400" dirty="0" err="1" smtClean="0">
                <a:solidFill>
                  <a:srgbClr val="009900"/>
                </a:solidFill>
                <a:latin typeface="Times New Roman" pitchFamily="18" charset="0"/>
                <a:ea typeface="Times New Roman" pitchFamily="18" charset="0"/>
                <a:cs typeface="Times New Roman" pitchFamily="18" charset="0"/>
              </a:rPr>
              <a:t>lányok</a:t>
            </a:r>
            <a:r>
              <a:rPr lang="en-AU" sz="1400" dirty="0" smtClean="0">
                <a:solidFill>
                  <a:srgbClr val="009900"/>
                </a:solidFill>
                <a:latin typeface="Times New Roman" pitchFamily="18" charset="0"/>
                <a:ea typeface="Times New Roman" pitchFamily="18" charset="0"/>
                <a:cs typeface="Times New Roman" pitchFamily="18" charset="0"/>
              </a:rPr>
              <a:t>,</a:t>
            </a:r>
          </a:p>
          <a:p>
            <a:pPr lvl="0" eaLnBrk="0" fontAlgn="base" hangingPunct="0">
              <a:spcBef>
                <a:spcPct val="0"/>
              </a:spcBef>
              <a:spcAft>
                <a:spcPct val="0"/>
              </a:spcAft>
            </a:pPr>
            <a:r>
              <a:rPr lang="en-AU" sz="1400" dirty="0" err="1" smtClean="0">
                <a:solidFill>
                  <a:srgbClr val="009900"/>
                </a:solidFill>
                <a:latin typeface="Times New Roman" pitchFamily="18" charset="0"/>
                <a:ea typeface="Times New Roman" pitchFamily="18" charset="0"/>
                <a:cs typeface="Times New Roman" pitchFamily="18" charset="0"/>
              </a:rPr>
              <a:t>Zsebeimbe</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beleférnek</a:t>
            </a:r>
            <a:r>
              <a:rPr lang="en-AU" sz="1400" dirty="0" smtClean="0">
                <a:solidFill>
                  <a:srgbClr val="009900"/>
                </a:solidFill>
                <a:latin typeface="Times New Roman" pitchFamily="18" charset="0"/>
                <a:ea typeface="Times New Roman" pitchFamily="18" charset="0"/>
                <a:cs typeface="Times New Roman" pitchFamily="18" charset="0"/>
              </a:rPr>
              <a:t> a </a:t>
            </a:r>
            <a:r>
              <a:rPr lang="en-AU" sz="1400" dirty="0" err="1" smtClean="0">
                <a:solidFill>
                  <a:srgbClr val="009900"/>
                </a:solidFill>
                <a:latin typeface="Times New Roman" pitchFamily="18" charset="0"/>
                <a:ea typeface="Times New Roman" pitchFamily="18" charset="0"/>
                <a:cs typeface="Times New Roman" pitchFamily="18" charset="0"/>
              </a:rPr>
              <a:t>piros</a:t>
            </a:r>
            <a:r>
              <a:rPr lang="en-AU" sz="1400" dirty="0" smtClean="0">
                <a:solidFill>
                  <a:srgbClr val="009900"/>
                </a:solidFill>
                <a:latin typeface="Times New Roman" pitchFamily="18" charset="0"/>
                <a:ea typeface="Times New Roman" pitchFamily="18" charset="0"/>
                <a:cs typeface="Times New Roman" pitchFamily="18" charset="0"/>
              </a:rPr>
              <a:t> </a:t>
            </a:r>
            <a:r>
              <a:rPr lang="en-AU" sz="1400" dirty="0" err="1" smtClean="0">
                <a:solidFill>
                  <a:srgbClr val="009900"/>
                </a:solidFill>
                <a:latin typeface="Times New Roman" pitchFamily="18" charset="0"/>
                <a:ea typeface="Times New Roman" pitchFamily="18" charset="0"/>
                <a:cs typeface="Times New Roman" pitchFamily="18" charset="0"/>
              </a:rPr>
              <a:t>tojások</a:t>
            </a:r>
            <a:endParaRPr lang="en-AU" sz="1400" dirty="0" smtClean="0">
              <a:solidFill>
                <a:srgbClr val="009900"/>
              </a:solidFill>
              <a:latin typeface="Times New Roman" pitchFamily="18" charset="0"/>
              <a:cs typeface="Times New Roman" pitchFamily="18" charset="0"/>
            </a:endParaRPr>
          </a:p>
        </p:txBody>
      </p:sp>
      <p:sp>
        <p:nvSpPr>
          <p:cNvPr id="11" name="Textfeld 10"/>
          <p:cNvSpPr txBox="1"/>
          <p:nvPr/>
        </p:nvSpPr>
        <p:spPr>
          <a:xfrm>
            <a:off x="5857884" y="4857760"/>
            <a:ext cx="2932213" cy="1384995"/>
          </a:xfrm>
          <a:prstGeom prst="rect">
            <a:avLst/>
          </a:prstGeom>
          <a:noFill/>
        </p:spPr>
        <p:txBody>
          <a:bodyPr wrap="none" rtlCol="0">
            <a:spAutoFit/>
          </a:bodyPr>
          <a:lstStyle/>
          <a:p>
            <a:r>
              <a:rPr lang="en-AU" sz="1200" dirty="0" err="1" smtClean="0">
                <a:solidFill>
                  <a:srgbClr val="009900"/>
                </a:solidFill>
                <a:latin typeface="Times New Roman" pitchFamily="18" charset="0"/>
                <a:cs typeface="Times New Roman" pitchFamily="18" charset="0"/>
              </a:rPr>
              <a:t>Pálinkás</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jó</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reggelt</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kívánok</a:t>
            </a:r>
            <a:r>
              <a:rPr lang="en-AU" sz="1200" dirty="0" smtClean="0">
                <a:solidFill>
                  <a:srgbClr val="009900"/>
                </a:solidFill>
                <a:latin typeface="Times New Roman" pitchFamily="18" charset="0"/>
                <a:cs typeface="Times New Roman" pitchFamily="18" charset="0"/>
              </a:rPr>
              <a:t> e </a:t>
            </a:r>
            <a:r>
              <a:rPr lang="en-AU" sz="1200" dirty="0" err="1" smtClean="0">
                <a:solidFill>
                  <a:srgbClr val="009900"/>
                </a:solidFill>
                <a:latin typeface="Times New Roman" pitchFamily="18" charset="0"/>
                <a:cs typeface="Times New Roman" pitchFamily="18" charset="0"/>
              </a:rPr>
              <a:t>háznak</a:t>
            </a:r>
            <a:endParaRPr lang="de-DE" sz="1200" dirty="0" smtClean="0">
              <a:solidFill>
                <a:srgbClr val="009900"/>
              </a:solidFill>
              <a:latin typeface="Times New Roman" pitchFamily="18" charset="0"/>
              <a:cs typeface="Times New Roman" pitchFamily="18" charset="0"/>
            </a:endParaRPr>
          </a:p>
          <a:p>
            <a:r>
              <a:rPr lang="en-AU" sz="1200" dirty="0" err="1" smtClean="0">
                <a:solidFill>
                  <a:srgbClr val="009900"/>
                </a:solidFill>
                <a:latin typeface="Times New Roman" pitchFamily="18" charset="0"/>
                <a:cs typeface="Times New Roman" pitchFamily="18" charset="0"/>
              </a:rPr>
              <a:t>Főképp</a:t>
            </a:r>
            <a:r>
              <a:rPr lang="en-AU" sz="1200" dirty="0" smtClean="0">
                <a:solidFill>
                  <a:srgbClr val="009900"/>
                </a:solidFill>
                <a:latin typeface="Times New Roman" pitchFamily="18" charset="0"/>
                <a:cs typeface="Times New Roman" pitchFamily="18" charset="0"/>
              </a:rPr>
              <a:t> a </a:t>
            </a:r>
            <a:r>
              <a:rPr lang="en-AU" sz="1200" dirty="0" err="1" smtClean="0">
                <a:solidFill>
                  <a:srgbClr val="009900"/>
                </a:solidFill>
                <a:latin typeface="Times New Roman" pitchFamily="18" charset="0"/>
                <a:cs typeface="Times New Roman" pitchFamily="18" charset="0"/>
              </a:rPr>
              <a:t>dolgos</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szülők</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jól</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nevelt</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lányának</a:t>
            </a:r>
            <a:endParaRPr lang="de-DE" sz="1200" dirty="0" smtClean="0">
              <a:solidFill>
                <a:srgbClr val="009900"/>
              </a:solidFill>
              <a:latin typeface="Times New Roman" pitchFamily="18" charset="0"/>
              <a:cs typeface="Times New Roman" pitchFamily="18" charset="0"/>
            </a:endParaRPr>
          </a:p>
          <a:p>
            <a:r>
              <a:rPr lang="en-AU" sz="1200" dirty="0" smtClean="0">
                <a:solidFill>
                  <a:srgbClr val="009900"/>
                </a:solidFill>
                <a:latin typeface="Times New Roman" pitchFamily="18" charset="0"/>
                <a:cs typeface="Times New Roman" pitchFamily="18" charset="0"/>
              </a:rPr>
              <a:t>El is </a:t>
            </a:r>
            <a:r>
              <a:rPr lang="en-AU" sz="1200" dirty="0" err="1" smtClean="0">
                <a:solidFill>
                  <a:srgbClr val="009900"/>
                </a:solidFill>
                <a:latin typeface="Times New Roman" pitchFamily="18" charset="0"/>
                <a:cs typeface="Times New Roman" pitchFamily="18" charset="0"/>
              </a:rPr>
              <a:t>mondom</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gyorsan</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jövetelem</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célját</a:t>
            </a:r>
            <a:endParaRPr lang="de-DE" sz="1200" dirty="0" smtClean="0">
              <a:solidFill>
                <a:srgbClr val="009900"/>
              </a:solidFill>
              <a:latin typeface="Times New Roman" pitchFamily="18" charset="0"/>
              <a:cs typeface="Times New Roman" pitchFamily="18" charset="0"/>
            </a:endParaRPr>
          </a:p>
          <a:p>
            <a:r>
              <a:rPr lang="en-AU" sz="1200" dirty="0" err="1" smtClean="0">
                <a:solidFill>
                  <a:srgbClr val="009900"/>
                </a:solidFill>
                <a:latin typeface="Times New Roman" pitchFamily="18" charset="0"/>
                <a:cs typeface="Times New Roman" pitchFamily="18" charset="0"/>
              </a:rPr>
              <a:t>Meglocsolom</a:t>
            </a:r>
            <a:r>
              <a:rPr lang="en-AU" sz="1200" dirty="0" smtClean="0">
                <a:solidFill>
                  <a:srgbClr val="009900"/>
                </a:solidFill>
                <a:latin typeface="Times New Roman" pitchFamily="18" charset="0"/>
                <a:cs typeface="Times New Roman" pitchFamily="18" charset="0"/>
              </a:rPr>
              <a:t> most a </a:t>
            </a:r>
            <a:r>
              <a:rPr lang="en-AU" sz="1200" dirty="0" err="1" smtClean="0">
                <a:solidFill>
                  <a:srgbClr val="009900"/>
                </a:solidFill>
                <a:latin typeface="Times New Roman" pitchFamily="18" charset="0"/>
                <a:cs typeface="Times New Roman" pitchFamily="18" charset="0"/>
              </a:rPr>
              <a:t>falu</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legszebb</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lányát</a:t>
            </a:r>
            <a:endParaRPr lang="de-DE" sz="1200" dirty="0" smtClean="0">
              <a:solidFill>
                <a:srgbClr val="009900"/>
              </a:solidFill>
              <a:latin typeface="Times New Roman" pitchFamily="18" charset="0"/>
              <a:cs typeface="Times New Roman" pitchFamily="18" charset="0"/>
            </a:endParaRPr>
          </a:p>
          <a:p>
            <a:r>
              <a:rPr lang="de-DE" sz="1200" dirty="0" smtClean="0">
                <a:solidFill>
                  <a:srgbClr val="009900"/>
                </a:solidFill>
                <a:latin typeface="Times New Roman" pitchFamily="18" charset="0"/>
                <a:cs typeface="Times New Roman" pitchFamily="18" charset="0"/>
              </a:rPr>
              <a:t>E </a:t>
            </a:r>
            <a:r>
              <a:rPr lang="de-DE" sz="1200" dirty="0" err="1" smtClean="0">
                <a:solidFill>
                  <a:srgbClr val="009900"/>
                </a:solidFill>
                <a:latin typeface="Times New Roman" pitchFamily="18" charset="0"/>
                <a:cs typeface="Times New Roman" pitchFamily="18" charset="0"/>
              </a:rPr>
              <a:t>háznak</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pedig</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kívánom</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mindenből</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eleget</a:t>
            </a:r>
            <a:endParaRPr lang="de-DE" sz="1200" dirty="0" smtClean="0">
              <a:solidFill>
                <a:srgbClr val="009900"/>
              </a:solidFill>
              <a:latin typeface="Times New Roman" pitchFamily="18" charset="0"/>
              <a:cs typeface="Times New Roman" pitchFamily="18" charset="0"/>
            </a:endParaRPr>
          </a:p>
          <a:p>
            <a:r>
              <a:rPr lang="de-DE" sz="1200" dirty="0" err="1" smtClean="0">
                <a:solidFill>
                  <a:srgbClr val="009900"/>
                </a:solidFill>
                <a:latin typeface="Times New Roman" pitchFamily="18" charset="0"/>
                <a:cs typeface="Times New Roman" pitchFamily="18" charset="0"/>
              </a:rPr>
              <a:t>Főképp</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egészséget</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békességet</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és</a:t>
            </a:r>
            <a:r>
              <a:rPr lang="de-DE" sz="1200" dirty="0" smtClean="0">
                <a:solidFill>
                  <a:srgbClr val="009900"/>
                </a:solidFill>
                <a:latin typeface="Times New Roman" pitchFamily="18" charset="0"/>
                <a:cs typeface="Times New Roman" pitchFamily="18" charset="0"/>
              </a:rPr>
              <a:t> </a:t>
            </a:r>
            <a:r>
              <a:rPr lang="de-DE" sz="1200" dirty="0" err="1" smtClean="0">
                <a:solidFill>
                  <a:srgbClr val="009900"/>
                </a:solidFill>
                <a:latin typeface="Times New Roman" pitchFamily="18" charset="0"/>
                <a:cs typeface="Times New Roman" pitchFamily="18" charset="0"/>
              </a:rPr>
              <a:t>szeretetet</a:t>
            </a:r>
            <a:r>
              <a:rPr lang="de-DE" sz="1200" dirty="0" smtClean="0">
                <a:solidFill>
                  <a:srgbClr val="009900"/>
                </a:solidFill>
                <a:latin typeface="Times New Roman" pitchFamily="18" charset="0"/>
                <a:cs typeface="Times New Roman" pitchFamily="18" charset="0"/>
              </a:rPr>
              <a:t>!</a:t>
            </a:r>
          </a:p>
          <a:p>
            <a:r>
              <a:rPr lang="en-AU" sz="1200" dirty="0" err="1" smtClean="0">
                <a:solidFill>
                  <a:srgbClr val="009900"/>
                </a:solidFill>
                <a:latin typeface="Times New Roman" pitchFamily="18" charset="0"/>
                <a:cs typeface="Times New Roman" pitchFamily="18" charset="0"/>
              </a:rPr>
              <a:t>Boldog</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Húsvétot</a:t>
            </a:r>
            <a:r>
              <a:rPr lang="en-AU" sz="1200" dirty="0" smtClean="0">
                <a:solidFill>
                  <a:srgbClr val="009900"/>
                </a:solidFill>
                <a:latin typeface="Times New Roman" pitchFamily="18" charset="0"/>
                <a:cs typeface="Times New Roman" pitchFamily="18" charset="0"/>
              </a:rPr>
              <a:t> </a:t>
            </a:r>
            <a:r>
              <a:rPr lang="en-AU" sz="1200" dirty="0" err="1" smtClean="0">
                <a:solidFill>
                  <a:srgbClr val="009900"/>
                </a:solidFill>
                <a:latin typeface="Times New Roman" pitchFamily="18" charset="0"/>
                <a:cs typeface="Times New Roman" pitchFamily="18" charset="0"/>
              </a:rPr>
              <a:t>mindenkinek</a:t>
            </a:r>
            <a:r>
              <a:rPr lang="en-AU" sz="1200" dirty="0" smtClean="0">
                <a:solidFill>
                  <a:srgbClr val="009900"/>
                </a:solidFill>
                <a:latin typeface="Times New Roman" pitchFamily="18" charset="0"/>
                <a:cs typeface="Times New Roman" pitchFamily="18" charset="0"/>
              </a:rPr>
              <a:t>!</a:t>
            </a:r>
            <a:endParaRPr lang="de-DE" sz="1200" dirty="0">
              <a:solidFill>
                <a:srgbClr val="0099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67211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42844" y="142852"/>
            <a:ext cx="8786874" cy="369332"/>
          </a:xfrm>
          <a:prstGeom prst="rect">
            <a:avLst/>
          </a:prstGeom>
        </p:spPr>
        <p:txBody>
          <a:bodyPr wrap="square">
            <a:spAutoFit/>
          </a:bodyPr>
          <a:lstStyle/>
          <a:p>
            <a:r>
              <a:rPr lang="de-DE" dirty="0" smtClean="0"/>
              <a:t>A </a:t>
            </a:r>
            <a:r>
              <a:rPr lang="de-DE" dirty="0" err="1" smtClean="0"/>
              <a:t>húsvéti</a:t>
            </a:r>
            <a:r>
              <a:rPr lang="de-DE" dirty="0" smtClean="0"/>
              <a:t> </a:t>
            </a:r>
            <a:r>
              <a:rPr lang="de-DE" dirty="0" err="1" smtClean="0"/>
              <a:t>népszokások</a:t>
            </a:r>
            <a:r>
              <a:rPr lang="de-DE" dirty="0" smtClean="0"/>
              <a:t> </a:t>
            </a:r>
            <a:r>
              <a:rPr lang="de-DE" dirty="0" err="1" smtClean="0"/>
              <a:t>sorát</a:t>
            </a:r>
            <a:r>
              <a:rPr lang="de-DE" dirty="0" smtClean="0"/>
              <a:t>  </a:t>
            </a:r>
            <a:r>
              <a:rPr lang="de-DE" b="1" dirty="0" err="1" smtClean="0">
                <a:solidFill>
                  <a:srgbClr val="C00000"/>
                </a:solidFill>
              </a:rPr>
              <a:t>fehérvasárnap</a:t>
            </a:r>
            <a:r>
              <a:rPr lang="de-DE" dirty="0" smtClean="0"/>
              <a:t> </a:t>
            </a:r>
            <a:r>
              <a:rPr lang="de-DE" dirty="0" err="1" smtClean="0"/>
              <a:t>vagy</a:t>
            </a:r>
            <a:r>
              <a:rPr lang="de-DE" dirty="0" smtClean="0"/>
              <a:t> </a:t>
            </a:r>
            <a:r>
              <a:rPr lang="de-DE" b="1" dirty="0" err="1" smtClean="0">
                <a:solidFill>
                  <a:srgbClr val="C00000"/>
                </a:solidFill>
              </a:rPr>
              <a:t>mátkáló</a:t>
            </a:r>
            <a:r>
              <a:rPr lang="de-DE" b="1" dirty="0" smtClean="0">
                <a:solidFill>
                  <a:srgbClr val="C00000"/>
                </a:solidFill>
              </a:rPr>
              <a:t> </a:t>
            </a:r>
            <a:r>
              <a:rPr lang="de-DE" b="1" dirty="0" err="1" smtClean="0">
                <a:solidFill>
                  <a:srgbClr val="C00000"/>
                </a:solidFill>
              </a:rPr>
              <a:t>vasárnap</a:t>
            </a:r>
            <a:r>
              <a:rPr lang="de-DE" b="1" dirty="0" smtClean="0">
                <a:solidFill>
                  <a:srgbClr val="C00000"/>
                </a:solidFill>
              </a:rPr>
              <a:t> </a:t>
            </a:r>
            <a:r>
              <a:rPr lang="de-DE" dirty="0" err="1" smtClean="0"/>
              <a:t>szokás</a:t>
            </a:r>
            <a:r>
              <a:rPr lang="de-DE" dirty="0" smtClean="0"/>
              <a:t> </a:t>
            </a:r>
            <a:r>
              <a:rPr lang="de-DE" dirty="0" err="1" smtClean="0"/>
              <a:t>zárja</a:t>
            </a:r>
            <a:r>
              <a:rPr lang="de-DE" dirty="0" smtClean="0"/>
              <a:t>. </a:t>
            </a:r>
            <a:endParaRPr lang="de-DE" dirty="0"/>
          </a:p>
        </p:txBody>
      </p:sp>
      <p:sp>
        <p:nvSpPr>
          <p:cNvPr id="4" name="Rechteck 3"/>
          <p:cNvSpPr/>
          <p:nvPr/>
        </p:nvSpPr>
        <p:spPr>
          <a:xfrm>
            <a:off x="142844" y="571480"/>
            <a:ext cx="8572560" cy="1815882"/>
          </a:xfrm>
          <a:prstGeom prst="rect">
            <a:avLst/>
          </a:prstGeom>
        </p:spPr>
        <p:txBody>
          <a:bodyPr wrap="square">
            <a:spAutoFit/>
          </a:bodyPr>
          <a:lstStyle/>
          <a:p>
            <a:r>
              <a:rPr lang="hu-HU" sz="1600" dirty="0" smtClean="0"/>
              <a:t>A fehérvasárnap elnevezés arra utal, hogy a nagyszombaton kereszteltek ezen a napon, azaz a szent szombatot követő nyolcadik napon vehették le fehér ruhájukat, amelyet egy héten át viseltek. </a:t>
            </a:r>
            <a:r>
              <a:rPr lang="de-DE" sz="1600" dirty="0" smtClean="0"/>
              <a:t> </a:t>
            </a:r>
            <a:r>
              <a:rPr lang="hu-HU" sz="1600" dirty="0" smtClean="0"/>
              <a:t>Ekkor volt szokásban</a:t>
            </a:r>
            <a:r>
              <a:rPr lang="de-DE" sz="1600" dirty="0" smtClean="0"/>
              <a:t> </a:t>
            </a:r>
            <a:r>
              <a:rPr lang="hu-HU" sz="1600" dirty="0" smtClean="0"/>
              <a:t>a szertartásos barátságkötés a mátkálás, komálás – a fiatalok (főleg a lányok) szertartásos barátságkötése, amit tojás- vagy komatál (sütemény, gyümölcs, bor) cserével pecsételtek meg. Előfordult az is, hogy leány fiúnak küldte, vagy fiúk egymásnak küldték.</a:t>
            </a:r>
            <a:r>
              <a:rPr lang="de-DE" sz="1600" dirty="0" smtClean="0"/>
              <a:t> </a:t>
            </a:r>
            <a:r>
              <a:rPr lang="hu-HU" sz="1600" dirty="0" smtClean="0"/>
              <a:t>A komatálat küldők egymást testvérré fogadták, sírig tartó barátságot kötöttek, s ezután magázták és komának; a lányok pedig mátkának nevezték egymást.</a:t>
            </a:r>
            <a:endParaRPr lang="de-DE" sz="1600" dirty="0"/>
          </a:p>
        </p:txBody>
      </p:sp>
      <p:pic>
        <p:nvPicPr>
          <p:cNvPr id="6146" name="Picture 2"/>
          <p:cNvPicPr>
            <a:picLocks noChangeAspect="1" noChangeArrowheads="1"/>
          </p:cNvPicPr>
          <p:nvPr/>
        </p:nvPicPr>
        <p:blipFill>
          <a:blip r:embed="rId2" cstate="print"/>
          <a:srcRect/>
          <a:stretch>
            <a:fillRect/>
          </a:stretch>
        </p:blipFill>
        <p:spPr bwMode="auto">
          <a:xfrm>
            <a:off x="2857488" y="2357430"/>
            <a:ext cx="3400425" cy="2428875"/>
          </a:xfrm>
          <a:prstGeom prst="rect">
            <a:avLst/>
          </a:prstGeom>
          <a:noFill/>
          <a:ln w="9525">
            <a:noFill/>
            <a:miter lim="800000"/>
            <a:headEnd/>
            <a:tailEnd/>
          </a:ln>
          <a:effectLst/>
        </p:spPr>
      </p:pic>
      <p:sp>
        <p:nvSpPr>
          <p:cNvPr id="6" name="Rechteck 5"/>
          <p:cNvSpPr/>
          <p:nvPr/>
        </p:nvSpPr>
        <p:spPr>
          <a:xfrm>
            <a:off x="1214414" y="4857760"/>
            <a:ext cx="7358114" cy="1077218"/>
          </a:xfrm>
          <a:prstGeom prst="rect">
            <a:avLst/>
          </a:prstGeom>
          <a:solidFill>
            <a:srgbClr val="CCFFCC"/>
          </a:solidFill>
        </p:spPr>
        <p:txBody>
          <a:bodyPr wrap="square">
            <a:spAutoFit/>
          </a:bodyPr>
          <a:lstStyle/>
          <a:p>
            <a:r>
              <a:rPr lang="hu-HU" sz="1600" dirty="0" smtClean="0"/>
              <a:t>A barátság néha a férjhezmenetelig tartott, de egész életre is szólhatott, különösen, ha később a gyermekeik születése után keresztkomák is lettek.</a:t>
            </a:r>
          </a:p>
          <a:p>
            <a:r>
              <a:rPr lang="hu-HU" sz="1600" dirty="0" smtClean="0"/>
              <a:t>Némely vidéken szokás volt, hogy a farsang óta férjhez ment lányok fehérvasárnapon menyasszonyi ruhájukban mentek a szentmisére, de koszorú és fátyol nélkül.</a:t>
            </a:r>
            <a:endParaRPr lang="hu-HU" sz="1600" dirty="0"/>
          </a:p>
        </p:txBody>
      </p:sp>
      <p:sp>
        <p:nvSpPr>
          <p:cNvPr id="8" name="Rechteck 7"/>
          <p:cNvSpPr/>
          <p:nvPr/>
        </p:nvSpPr>
        <p:spPr>
          <a:xfrm>
            <a:off x="285720" y="2571744"/>
            <a:ext cx="2571768" cy="1200329"/>
          </a:xfrm>
          <a:prstGeom prst="rect">
            <a:avLst/>
          </a:prstGeom>
        </p:spPr>
        <p:txBody>
          <a:bodyPr wrap="square">
            <a:spAutoFit/>
          </a:bodyPr>
          <a:lstStyle/>
          <a:p>
            <a:r>
              <a:rPr lang="de-DE" i="1" dirty="0" smtClean="0">
                <a:solidFill>
                  <a:srgbClr val="C00000"/>
                </a:solidFill>
                <a:latin typeface="Calibri" pitchFamily="34" charset="0"/>
                <a:ea typeface="Calibri" pitchFamily="34" charset="0"/>
                <a:cs typeface="Calibri" pitchFamily="34" charset="0"/>
              </a:rPr>
              <a:t>„</a:t>
            </a:r>
            <a:r>
              <a:rPr lang="de-DE" i="1" dirty="0" err="1" smtClean="0">
                <a:solidFill>
                  <a:srgbClr val="C00000"/>
                </a:solidFill>
                <a:latin typeface="Calibri" pitchFamily="34" charset="0"/>
                <a:ea typeface="Calibri" pitchFamily="34" charset="0"/>
                <a:cs typeface="Calibri" pitchFamily="34" charset="0"/>
              </a:rPr>
              <a:t>Komatálat</a:t>
            </a:r>
            <a:r>
              <a:rPr lang="de-DE" i="1" dirty="0" smtClean="0">
                <a:solidFill>
                  <a:srgbClr val="C00000"/>
                </a:solidFill>
                <a:latin typeface="Calibri" pitchFamily="34" charset="0"/>
                <a:ea typeface="Calibri" pitchFamily="34" charset="0"/>
                <a:cs typeface="Calibri" pitchFamily="34" charset="0"/>
              </a:rPr>
              <a:t> </a:t>
            </a:r>
            <a:r>
              <a:rPr lang="de-DE" i="1" dirty="0" err="1" smtClean="0">
                <a:solidFill>
                  <a:srgbClr val="C00000"/>
                </a:solidFill>
                <a:latin typeface="Calibri" pitchFamily="34" charset="0"/>
                <a:ea typeface="Calibri" pitchFamily="34" charset="0"/>
                <a:cs typeface="Calibri" pitchFamily="34" charset="0"/>
              </a:rPr>
              <a:t>hoztam</a:t>
            </a:r>
            <a:endParaRPr lang="de-DE" i="1" dirty="0" smtClean="0">
              <a:solidFill>
                <a:srgbClr val="C00000"/>
              </a:solidFill>
              <a:latin typeface="Calibri" pitchFamily="34" charset="0"/>
              <a:ea typeface="Calibri" pitchFamily="34" charset="0"/>
              <a:cs typeface="Calibri" pitchFamily="34" charset="0"/>
            </a:endParaRPr>
          </a:p>
          <a:p>
            <a:r>
              <a:rPr lang="de-DE" i="1" dirty="0" err="1" smtClean="0">
                <a:solidFill>
                  <a:srgbClr val="C00000"/>
                </a:solidFill>
                <a:latin typeface="Calibri" pitchFamily="34" charset="0"/>
                <a:ea typeface="Calibri" pitchFamily="34" charset="0"/>
                <a:cs typeface="Calibri" pitchFamily="34" charset="0"/>
              </a:rPr>
              <a:t>Föl</a:t>
            </a:r>
            <a:r>
              <a:rPr lang="de-DE" i="1" dirty="0" smtClean="0">
                <a:solidFill>
                  <a:srgbClr val="C00000"/>
                </a:solidFill>
                <a:latin typeface="Calibri" pitchFamily="34" charset="0"/>
                <a:ea typeface="Calibri" pitchFamily="34" charset="0"/>
                <a:cs typeface="Calibri" pitchFamily="34" charset="0"/>
              </a:rPr>
              <a:t> </a:t>
            </a:r>
            <a:r>
              <a:rPr lang="de-DE" i="1" dirty="0" err="1" smtClean="0">
                <a:solidFill>
                  <a:srgbClr val="C00000"/>
                </a:solidFill>
                <a:latin typeface="Calibri" pitchFamily="34" charset="0"/>
                <a:ea typeface="Calibri" pitchFamily="34" charset="0"/>
                <a:cs typeface="Calibri" pitchFamily="34" charset="0"/>
              </a:rPr>
              <a:t>is</a:t>
            </a:r>
            <a:r>
              <a:rPr lang="de-DE" i="1" dirty="0" smtClean="0">
                <a:solidFill>
                  <a:srgbClr val="C00000"/>
                </a:solidFill>
                <a:latin typeface="Calibri" pitchFamily="34" charset="0"/>
                <a:ea typeface="Calibri" pitchFamily="34" charset="0"/>
                <a:cs typeface="Calibri" pitchFamily="34" charset="0"/>
              </a:rPr>
              <a:t> </a:t>
            </a:r>
            <a:r>
              <a:rPr lang="de-DE" i="1" dirty="0" err="1" smtClean="0">
                <a:solidFill>
                  <a:srgbClr val="C00000"/>
                </a:solidFill>
                <a:latin typeface="Calibri" pitchFamily="34" charset="0"/>
                <a:ea typeface="Calibri" pitchFamily="34" charset="0"/>
                <a:cs typeface="Calibri" pitchFamily="34" charset="0"/>
              </a:rPr>
              <a:t>aranyoztam</a:t>
            </a:r>
            <a:endParaRPr lang="de-DE" i="1" dirty="0" smtClean="0">
              <a:solidFill>
                <a:srgbClr val="C00000"/>
              </a:solidFill>
              <a:latin typeface="Calibri" pitchFamily="34" charset="0"/>
              <a:ea typeface="Calibri" pitchFamily="34" charset="0"/>
              <a:cs typeface="Calibri" pitchFamily="34" charset="0"/>
            </a:endParaRPr>
          </a:p>
          <a:p>
            <a:r>
              <a:rPr lang="de-DE" i="1" dirty="0" smtClean="0">
                <a:solidFill>
                  <a:srgbClr val="C00000"/>
                </a:solidFill>
                <a:latin typeface="Calibri" pitchFamily="34" charset="0"/>
                <a:ea typeface="Calibri" pitchFamily="34" charset="0"/>
                <a:cs typeface="Calibri" pitchFamily="34" charset="0"/>
              </a:rPr>
              <a:t>Koma </a:t>
            </a:r>
            <a:r>
              <a:rPr lang="de-DE" i="1" dirty="0" err="1" smtClean="0">
                <a:solidFill>
                  <a:srgbClr val="C00000"/>
                </a:solidFill>
                <a:latin typeface="Calibri" pitchFamily="34" charset="0"/>
                <a:ea typeface="Calibri" pitchFamily="34" charset="0"/>
                <a:cs typeface="Calibri" pitchFamily="34" charset="0"/>
              </a:rPr>
              <a:t>küldi</a:t>
            </a:r>
            <a:r>
              <a:rPr lang="de-DE" i="1" dirty="0" smtClean="0">
                <a:solidFill>
                  <a:srgbClr val="C00000"/>
                </a:solidFill>
                <a:latin typeface="Calibri" pitchFamily="34" charset="0"/>
                <a:ea typeface="Calibri" pitchFamily="34" charset="0"/>
                <a:cs typeface="Calibri" pitchFamily="34" charset="0"/>
              </a:rPr>
              <a:t> </a:t>
            </a:r>
            <a:r>
              <a:rPr lang="de-DE" i="1" dirty="0" err="1" smtClean="0">
                <a:solidFill>
                  <a:srgbClr val="C00000"/>
                </a:solidFill>
                <a:latin typeface="Calibri" pitchFamily="34" charset="0"/>
                <a:ea typeface="Calibri" pitchFamily="34" charset="0"/>
                <a:cs typeface="Calibri" pitchFamily="34" charset="0"/>
              </a:rPr>
              <a:t>komának</a:t>
            </a:r>
            <a:endParaRPr lang="de-DE" i="1" dirty="0" smtClean="0">
              <a:solidFill>
                <a:srgbClr val="C00000"/>
              </a:solidFill>
              <a:latin typeface="Calibri" pitchFamily="34" charset="0"/>
              <a:ea typeface="Calibri" pitchFamily="34" charset="0"/>
              <a:cs typeface="Calibri" pitchFamily="34" charset="0"/>
            </a:endParaRPr>
          </a:p>
          <a:p>
            <a:r>
              <a:rPr lang="de-DE" i="1" dirty="0" smtClean="0">
                <a:solidFill>
                  <a:srgbClr val="C00000"/>
                </a:solidFill>
                <a:latin typeface="Calibri" pitchFamily="34" charset="0"/>
                <a:ea typeface="Calibri" pitchFamily="34" charset="0"/>
                <a:cs typeface="Calibri" pitchFamily="34" charset="0"/>
              </a:rPr>
              <a:t>Koma </a:t>
            </a:r>
            <a:r>
              <a:rPr lang="de-DE" i="1" dirty="0" err="1" smtClean="0">
                <a:solidFill>
                  <a:srgbClr val="C00000"/>
                </a:solidFill>
                <a:latin typeface="Calibri" pitchFamily="34" charset="0"/>
                <a:ea typeface="Calibri" pitchFamily="34" charset="0"/>
                <a:cs typeface="Calibri" pitchFamily="34" charset="0"/>
              </a:rPr>
              <a:t>váltsa</a:t>
            </a:r>
            <a:r>
              <a:rPr lang="de-DE" i="1" dirty="0" smtClean="0">
                <a:solidFill>
                  <a:srgbClr val="C00000"/>
                </a:solidFill>
                <a:latin typeface="Calibri" pitchFamily="34" charset="0"/>
                <a:ea typeface="Calibri" pitchFamily="34" charset="0"/>
                <a:cs typeface="Calibri" pitchFamily="34" charset="0"/>
              </a:rPr>
              <a:t> </a:t>
            </a:r>
            <a:r>
              <a:rPr lang="de-DE" i="1" dirty="0" err="1" smtClean="0">
                <a:solidFill>
                  <a:srgbClr val="C00000"/>
                </a:solidFill>
                <a:latin typeface="Calibri" pitchFamily="34" charset="0"/>
                <a:ea typeface="Calibri" pitchFamily="34" charset="0"/>
                <a:cs typeface="Calibri" pitchFamily="34" charset="0"/>
              </a:rPr>
              <a:t>magának</a:t>
            </a:r>
            <a:r>
              <a:rPr lang="de-DE" i="1" dirty="0" smtClean="0">
                <a:solidFill>
                  <a:srgbClr val="C00000"/>
                </a:solidFill>
                <a:latin typeface="Calibri" pitchFamily="34" charset="0"/>
                <a:ea typeface="Calibri" pitchFamily="34" charset="0"/>
                <a:cs typeface="Calibri" pitchFamily="34" charset="0"/>
              </a:rPr>
              <a:t>.“</a:t>
            </a:r>
            <a:endParaRPr lang="de-DE" i="1" dirty="0">
              <a:solidFill>
                <a:srgbClr val="C00000"/>
              </a:solidFill>
              <a:latin typeface="Calibri" pitchFamily="34" charset="0"/>
              <a:ea typeface="Calibri" pitchFamily="34" charset="0"/>
              <a:cs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https://romkat.ro/wp-content/uploads/2020/04/viragvasarnap_husveti-barlang-1024x771.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54067" y="260648"/>
            <a:ext cx="4195906" cy="4167325"/>
          </a:xfrm>
          <a:prstGeom prst="rect">
            <a:avLst/>
          </a:prstGeom>
          <a:noFill/>
          <a:ln>
            <a:noFill/>
          </a:ln>
        </p:spPr>
      </p:pic>
      <p:sp>
        <p:nvSpPr>
          <p:cNvPr id="6" name="Szövegdoboz 5"/>
          <p:cNvSpPr txBox="1"/>
          <p:nvPr/>
        </p:nvSpPr>
        <p:spPr>
          <a:xfrm>
            <a:off x="899592" y="4653136"/>
            <a:ext cx="7560840" cy="369332"/>
          </a:xfrm>
          <a:prstGeom prst="rect">
            <a:avLst/>
          </a:prstGeom>
          <a:noFill/>
        </p:spPr>
        <p:txBody>
          <a:bodyPr wrap="square" rtlCol="0">
            <a:spAutoFit/>
          </a:bodyPr>
          <a:lstStyle/>
          <a:p>
            <a:pPr algn="ctr"/>
            <a:r>
              <a:rPr lang="de-DE" dirty="0" smtClean="0"/>
              <a:t>A </a:t>
            </a:r>
            <a:r>
              <a:rPr lang="de-DE" dirty="0" err="1" smtClean="0"/>
              <a:t>képeket</a:t>
            </a:r>
            <a:r>
              <a:rPr lang="de-DE" dirty="0" smtClean="0"/>
              <a:t> </a:t>
            </a:r>
            <a:r>
              <a:rPr lang="de-DE" dirty="0" err="1" smtClean="0"/>
              <a:t>nézve</a:t>
            </a:r>
            <a:r>
              <a:rPr lang="de-DE" dirty="0" smtClean="0"/>
              <a:t> </a:t>
            </a:r>
            <a:r>
              <a:rPr lang="de-DE" dirty="0" err="1" smtClean="0"/>
              <a:t>hallgassuk</a:t>
            </a:r>
            <a:r>
              <a:rPr lang="de-DE" dirty="0" smtClean="0"/>
              <a:t> </a:t>
            </a:r>
            <a:r>
              <a:rPr lang="de-DE" dirty="0" err="1" smtClean="0"/>
              <a:t>meg</a:t>
            </a:r>
            <a:r>
              <a:rPr lang="de-DE" dirty="0" smtClean="0"/>
              <a:t> </a:t>
            </a:r>
            <a:r>
              <a:rPr lang="de-DE" dirty="0" err="1" smtClean="0"/>
              <a:t>az</a:t>
            </a:r>
            <a:r>
              <a:rPr lang="de-DE" dirty="0" smtClean="0"/>
              <a:t> </a:t>
            </a:r>
            <a:r>
              <a:rPr lang="de-DE" dirty="0" err="1" smtClean="0"/>
              <a:t>Aranymiatyánkat</a:t>
            </a:r>
            <a:endParaRPr lang="de-DE" dirty="0"/>
          </a:p>
        </p:txBody>
      </p:sp>
      <p:sp>
        <p:nvSpPr>
          <p:cNvPr id="5" name="Rechteck 4"/>
          <p:cNvSpPr/>
          <p:nvPr/>
        </p:nvSpPr>
        <p:spPr>
          <a:xfrm>
            <a:off x="2143108" y="5000636"/>
            <a:ext cx="5214974" cy="1138773"/>
          </a:xfrm>
          <a:prstGeom prst="rect">
            <a:avLst/>
          </a:prstGeom>
        </p:spPr>
        <p:txBody>
          <a:bodyPr wrap="square">
            <a:spAutoFit/>
          </a:bodyPr>
          <a:lstStyle/>
          <a:p>
            <a:pPr algn="ctr"/>
            <a:r>
              <a:rPr lang="de-DE" dirty="0" smtClean="0">
                <a:solidFill>
                  <a:srgbClr val="0033CC"/>
                </a:solidFill>
                <a:hlinkClick r:id="rId3"/>
              </a:rPr>
              <a:t>https://</a:t>
            </a:r>
            <a:r>
              <a:rPr lang="de-DE" dirty="0" smtClean="0">
                <a:solidFill>
                  <a:srgbClr val="0033CC"/>
                </a:solidFill>
                <a:hlinkClick r:id="rId3"/>
              </a:rPr>
              <a:t>www.youtube.com/watch?v=YhlF9gQ-NpQ</a:t>
            </a:r>
            <a:endParaRPr lang="de-DE" dirty="0" smtClean="0">
              <a:solidFill>
                <a:srgbClr val="0033CC"/>
              </a:solidFill>
            </a:endParaRPr>
          </a:p>
          <a:p>
            <a:pPr algn="ctr"/>
            <a:r>
              <a:rPr lang="de-DE" sz="1400" dirty="0" err="1" smtClean="0"/>
              <a:t>Egy</a:t>
            </a:r>
            <a:r>
              <a:rPr lang="de-DE" sz="1400" dirty="0" smtClean="0"/>
              <a:t> </a:t>
            </a:r>
            <a:r>
              <a:rPr lang="de-DE" sz="1400" dirty="0" err="1" smtClean="0"/>
              <a:t>másik</a:t>
            </a:r>
            <a:r>
              <a:rPr lang="de-DE" sz="1400" dirty="0" smtClean="0"/>
              <a:t> </a:t>
            </a:r>
            <a:r>
              <a:rPr lang="de-DE" sz="1400" dirty="0" err="1" smtClean="0"/>
              <a:t>változat</a:t>
            </a:r>
            <a:r>
              <a:rPr lang="de-DE" sz="1400" dirty="0" smtClean="0">
                <a:solidFill>
                  <a:srgbClr val="0033CC"/>
                </a:solidFill>
              </a:rPr>
              <a:t>:</a:t>
            </a:r>
            <a:endParaRPr lang="de-DE" dirty="0" smtClean="0">
              <a:solidFill>
                <a:srgbClr val="0033CC"/>
              </a:solidFill>
            </a:endParaRPr>
          </a:p>
          <a:p>
            <a:pPr algn="ctr"/>
            <a:r>
              <a:rPr lang="de-DE" dirty="0" smtClean="0">
                <a:solidFill>
                  <a:srgbClr val="0033CC"/>
                </a:solidFill>
                <a:hlinkClick r:id="rId4"/>
              </a:rPr>
              <a:t>https://</a:t>
            </a:r>
            <a:r>
              <a:rPr lang="de-DE" dirty="0" smtClean="0">
                <a:solidFill>
                  <a:srgbClr val="0033CC"/>
                </a:solidFill>
                <a:hlinkClick r:id="rId4"/>
              </a:rPr>
              <a:t>www.youtube.com/watch?v=kTySoY0Knf0</a:t>
            </a:r>
            <a:endParaRPr lang="de-DE" dirty="0" smtClean="0">
              <a:solidFill>
                <a:srgbClr val="0033CC"/>
              </a:solidFill>
            </a:endParaRPr>
          </a:p>
          <a:p>
            <a:pPr algn="ctr"/>
            <a:endParaRPr lang="de-DE" dirty="0">
              <a:solidFill>
                <a:srgbClr val="0033CC"/>
              </a:solidFill>
            </a:endParaRPr>
          </a:p>
        </p:txBody>
      </p:sp>
    </p:spTree>
    <p:extLst>
      <p:ext uri="{BB962C8B-B14F-4D97-AF65-F5344CB8AC3E}">
        <p14:creationId xmlns:p14="http://schemas.microsoft.com/office/powerpoint/2010/main" xmlns="" val="2681393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504" y="163860"/>
            <a:ext cx="8928992" cy="6309420"/>
          </a:xfrm>
          <a:prstGeom prst="rect">
            <a:avLst/>
          </a:prstGeom>
        </p:spPr>
        <p:txBody>
          <a:bodyPr wrap="square">
            <a:spAutoFit/>
          </a:bodyPr>
          <a:lstStyle/>
          <a:p>
            <a:pPr algn="ctr"/>
            <a:r>
              <a:rPr lang="hu-HU" sz="2000" b="1" dirty="0"/>
              <a:t>Aranymiatyánk – Így búcsúzik Jézus édesanyjától</a:t>
            </a:r>
            <a:endParaRPr lang="de-DE" sz="2000" b="1" dirty="0"/>
          </a:p>
          <a:p>
            <a:r>
              <a:rPr lang="hu-HU" sz="1600" dirty="0" smtClean="0"/>
              <a:t>(</a:t>
            </a:r>
            <a:r>
              <a:rPr lang="hu-HU" sz="1600" dirty="0"/>
              <a:t>Mária és Jézus </a:t>
            </a:r>
            <a:r>
              <a:rPr lang="hu-HU" sz="1600" dirty="0" smtClean="0"/>
              <a:t>párbeszéde</a:t>
            </a:r>
            <a:r>
              <a:rPr lang="de-DE" sz="1600" dirty="0"/>
              <a:t>)</a:t>
            </a:r>
            <a:endParaRPr lang="de-DE" sz="1600" dirty="0" smtClean="0"/>
          </a:p>
          <a:p>
            <a:r>
              <a:rPr lang="hu-HU" sz="1600" b="1" dirty="0" smtClean="0"/>
              <a:t>–„</a:t>
            </a:r>
            <a:r>
              <a:rPr lang="hu-HU" sz="1600" b="1" dirty="0"/>
              <a:t>Virágvasárnapján mit fogsz tenni, Szent Fiam, mit fogsz szenvedni?”</a:t>
            </a:r>
          </a:p>
          <a:p>
            <a:r>
              <a:rPr lang="hu-HU" sz="1600" b="1" dirty="0">
                <a:solidFill>
                  <a:srgbClr val="C00000"/>
                </a:solidFill>
              </a:rPr>
              <a:t>–„Akkor, Anyám, király leszek, a Jeruzsálembe </a:t>
            </a:r>
            <a:r>
              <a:rPr lang="hu-HU" sz="1600" b="1" dirty="0" err="1">
                <a:solidFill>
                  <a:srgbClr val="C00000"/>
                </a:solidFill>
              </a:rPr>
              <a:t>bémenek</a:t>
            </a:r>
            <a:r>
              <a:rPr lang="hu-HU" sz="1600" b="1" dirty="0">
                <a:solidFill>
                  <a:srgbClr val="C00000"/>
                </a:solidFill>
              </a:rPr>
              <a:t>.”</a:t>
            </a:r>
          </a:p>
          <a:p>
            <a:r>
              <a:rPr lang="hu-HU" sz="1600" b="1" dirty="0"/>
              <a:t>– „Hát, </a:t>
            </a:r>
            <a:r>
              <a:rPr lang="hu-HU" sz="1600" b="1" dirty="0" err="1"/>
              <a:t>nagyhetfőn</a:t>
            </a:r>
            <a:r>
              <a:rPr lang="hu-HU" sz="1600" b="1" dirty="0"/>
              <a:t> mit fogsz tenni? Szent Fiam, mit fogsz szenvedni?”</a:t>
            </a:r>
          </a:p>
          <a:p>
            <a:r>
              <a:rPr lang="hu-HU" sz="1600" b="1" dirty="0">
                <a:solidFill>
                  <a:srgbClr val="C00000"/>
                </a:solidFill>
              </a:rPr>
              <a:t>– „Akkor, Anyám, beteg leszek, a templomba nem mehetek.”</a:t>
            </a:r>
          </a:p>
          <a:p>
            <a:r>
              <a:rPr lang="hu-HU" sz="1600" b="1" dirty="0"/>
              <a:t>– „Hát, nagykedden mit fogsz tenni? Szent Fiam, mit fogsz szenvedni?”</a:t>
            </a:r>
          </a:p>
          <a:p>
            <a:r>
              <a:rPr lang="hu-HU" sz="1600" b="1" dirty="0">
                <a:solidFill>
                  <a:srgbClr val="C00000"/>
                </a:solidFill>
              </a:rPr>
              <a:t>– „Akkor, Anyám, vándorolok, az utcákon le s feljárok.”</a:t>
            </a:r>
          </a:p>
          <a:p>
            <a:r>
              <a:rPr lang="hu-HU" sz="1600" b="1" dirty="0"/>
              <a:t>– „Hát, nagyszerdán mit fogsz tenni? Szent Fiam, mit fogsz szenvedni?”</a:t>
            </a:r>
          </a:p>
          <a:p>
            <a:r>
              <a:rPr lang="hu-HU" sz="1600" b="1" dirty="0">
                <a:solidFill>
                  <a:srgbClr val="C00000"/>
                </a:solidFill>
              </a:rPr>
              <a:t>– „Akkor, Anyám, hamis Júdás engem harminc pénzért elad.”</a:t>
            </a:r>
          </a:p>
          <a:p>
            <a:r>
              <a:rPr lang="hu-HU" sz="1600" b="1" dirty="0"/>
              <a:t>– „Hát, nagycsütörtökön mit fogsz tenni? Szent Fiam mit fogsz szenvedni?”</a:t>
            </a:r>
          </a:p>
          <a:p>
            <a:r>
              <a:rPr lang="hu-HU" sz="1600" b="1" dirty="0">
                <a:solidFill>
                  <a:srgbClr val="C00000"/>
                </a:solidFill>
              </a:rPr>
              <a:t>– „Anyám, </a:t>
            </a:r>
            <a:r>
              <a:rPr lang="hu-HU" sz="1600" b="1" dirty="0" err="1">
                <a:solidFill>
                  <a:srgbClr val="C00000"/>
                </a:solidFill>
              </a:rPr>
              <a:t>Geccemányi</a:t>
            </a:r>
            <a:r>
              <a:rPr lang="hu-HU" sz="1600" b="1" dirty="0">
                <a:solidFill>
                  <a:srgbClr val="C00000"/>
                </a:solidFill>
              </a:rPr>
              <a:t> kertben, </a:t>
            </a:r>
            <a:r>
              <a:rPr lang="hu-HU" sz="1600" b="1" dirty="0" err="1">
                <a:solidFill>
                  <a:srgbClr val="C00000"/>
                </a:solidFill>
              </a:rPr>
              <a:t>felmenek</a:t>
            </a:r>
            <a:r>
              <a:rPr lang="hu-HU" sz="1600" b="1" dirty="0">
                <a:solidFill>
                  <a:srgbClr val="C00000"/>
                </a:solidFill>
              </a:rPr>
              <a:t> az Olajok </a:t>
            </a:r>
            <a:r>
              <a:rPr lang="hu-HU" sz="1600" b="1" dirty="0" err="1">
                <a:solidFill>
                  <a:srgbClr val="C00000"/>
                </a:solidFill>
              </a:rPr>
              <a:t>hegyikben</a:t>
            </a:r>
            <a:r>
              <a:rPr lang="hu-HU" sz="1600" b="1" dirty="0">
                <a:solidFill>
                  <a:srgbClr val="C00000"/>
                </a:solidFill>
              </a:rPr>
              <a:t>.”</a:t>
            </a:r>
          </a:p>
          <a:p>
            <a:r>
              <a:rPr lang="hu-HU" sz="1600" b="1" dirty="0"/>
              <a:t>(Következik az elbeszélő.)</a:t>
            </a:r>
          </a:p>
          <a:p>
            <a:r>
              <a:rPr lang="hu-HU" sz="1600" b="1" dirty="0">
                <a:solidFill>
                  <a:srgbClr val="009900"/>
                </a:solidFill>
              </a:rPr>
              <a:t>– Jézus </a:t>
            </a:r>
            <a:r>
              <a:rPr lang="hu-HU" sz="1600" b="1" dirty="0" err="1">
                <a:solidFill>
                  <a:srgbClr val="009900"/>
                </a:solidFill>
              </a:rPr>
              <a:t>Geccemányi</a:t>
            </a:r>
            <a:r>
              <a:rPr lang="hu-HU" sz="1600" b="1" dirty="0">
                <a:solidFill>
                  <a:srgbClr val="009900"/>
                </a:solidFill>
              </a:rPr>
              <a:t> kertben, fenn az Olajok </a:t>
            </a:r>
            <a:r>
              <a:rPr lang="hu-HU" sz="1600" b="1" dirty="0" err="1">
                <a:solidFill>
                  <a:srgbClr val="009900"/>
                </a:solidFill>
              </a:rPr>
              <a:t>hegyikben</a:t>
            </a:r>
            <a:r>
              <a:rPr lang="hu-HU" sz="1600" b="1" dirty="0">
                <a:solidFill>
                  <a:srgbClr val="009900"/>
                </a:solidFill>
              </a:rPr>
              <a:t>, </a:t>
            </a:r>
            <a:r>
              <a:rPr lang="hu-HU" sz="1600" b="1" dirty="0" err="1">
                <a:solidFill>
                  <a:srgbClr val="009900"/>
                </a:solidFill>
              </a:rPr>
              <a:t>térgyen</a:t>
            </a:r>
            <a:r>
              <a:rPr lang="hu-HU" sz="1600" b="1" dirty="0">
                <a:solidFill>
                  <a:srgbClr val="009900"/>
                </a:solidFill>
              </a:rPr>
              <a:t> </a:t>
            </a:r>
            <a:r>
              <a:rPr lang="hu-HU" sz="1600" b="1" dirty="0" err="1">
                <a:solidFill>
                  <a:srgbClr val="009900"/>
                </a:solidFill>
              </a:rPr>
              <a:t>állval</a:t>
            </a:r>
            <a:r>
              <a:rPr lang="hu-HU" sz="1600" b="1" dirty="0">
                <a:solidFill>
                  <a:srgbClr val="009900"/>
                </a:solidFill>
              </a:rPr>
              <a:t> </a:t>
            </a:r>
            <a:r>
              <a:rPr lang="hu-HU" sz="1600" b="1" dirty="0" err="1">
                <a:solidFill>
                  <a:srgbClr val="009900"/>
                </a:solidFill>
              </a:rPr>
              <a:t>imádkodzik</a:t>
            </a:r>
            <a:r>
              <a:rPr lang="hu-HU" sz="1600" b="1" dirty="0">
                <a:solidFill>
                  <a:srgbClr val="009900"/>
                </a:solidFill>
              </a:rPr>
              <a:t>, piros </a:t>
            </a:r>
            <a:r>
              <a:rPr lang="hu-HU" sz="1600" b="1" dirty="0" err="1">
                <a:solidFill>
                  <a:srgbClr val="009900"/>
                </a:solidFill>
              </a:rPr>
              <a:t>vérvel</a:t>
            </a:r>
            <a:r>
              <a:rPr lang="hu-HU" sz="1600" b="1" dirty="0">
                <a:solidFill>
                  <a:srgbClr val="009900"/>
                </a:solidFill>
              </a:rPr>
              <a:t> </a:t>
            </a:r>
            <a:r>
              <a:rPr lang="hu-HU" sz="1600" b="1" dirty="0" err="1">
                <a:solidFill>
                  <a:srgbClr val="009900"/>
                </a:solidFill>
              </a:rPr>
              <a:t>izzadodzik</a:t>
            </a:r>
            <a:r>
              <a:rPr lang="hu-HU" sz="1600" b="1" dirty="0" smtClean="0">
                <a:solidFill>
                  <a:srgbClr val="009900"/>
                </a:solidFill>
              </a:rPr>
              <a:t>.</a:t>
            </a:r>
            <a:r>
              <a:rPr lang="de-DE" sz="1600" b="1" dirty="0" smtClean="0">
                <a:solidFill>
                  <a:srgbClr val="009900"/>
                </a:solidFill>
              </a:rPr>
              <a:t> </a:t>
            </a:r>
            <a:r>
              <a:rPr lang="hu-HU" sz="1600" b="1" dirty="0" smtClean="0"/>
              <a:t>(</a:t>
            </a:r>
            <a:r>
              <a:rPr lang="hu-HU" sz="1600" b="1" dirty="0"/>
              <a:t>Folytatódik Mária és Jézus párbeszéde.)</a:t>
            </a:r>
          </a:p>
          <a:p>
            <a:r>
              <a:rPr lang="hu-HU" sz="1600" b="1" dirty="0"/>
              <a:t>– „Hát, nagypénteken mit fogsz tenni? Szent Fiam, mit fogsz szenvedni?”</a:t>
            </a:r>
          </a:p>
          <a:p>
            <a:r>
              <a:rPr lang="hu-HU" sz="1600" b="1" dirty="0">
                <a:solidFill>
                  <a:srgbClr val="C00000"/>
                </a:solidFill>
              </a:rPr>
              <a:t>– „Akkor, Anyám, egy keresztre fel leszek én majd </a:t>
            </a:r>
            <a:r>
              <a:rPr lang="hu-HU" sz="1600" b="1" dirty="0" err="1">
                <a:solidFill>
                  <a:srgbClr val="C00000"/>
                </a:solidFill>
              </a:rPr>
              <a:t>feszítvel</a:t>
            </a:r>
            <a:r>
              <a:rPr lang="hu-HU" sz="1600" b="1" dirty="0">
                <a:solidFill>
                  <a:srgbClr val="C00000"/>
                </a:solidFill>
              </a:rPr>
              <a:t>. Te a kereszt alatt leszel, Szent </a:t>
            </a:r>
            <a:r>
              <a:rPr lang="hu-HU" sz="1600" b="1" dirty="0" err="1">
                <a:solidFill>
                  <a:srgbClr val="C00000"/>
                </a:solidFill>
              </a:rPr>
              <a:t>kezedvel</a:t>
            </a:r>
            <a:r>
              <a:rPr lang="hu-HU" sz="1600" b="1" dirty="0">
                <a:solidFill>
                  <a:srgbClr val="C00000"/>
                </a:solidFill>
              </a:rPr>
              <a:t> el nem érhetsz. Szent </a:t>
            </a:r>
            <a:r>
              <a:rPr lang="hu-HU" sz="1600" b="1" dirty="0" err="1">
                <a:solidFill>
                  <a:srgbClr val="C00000"/>
                </a:solidFill>
              </a:rPr>
              <a:t>kezedvel</a:t>
            </a:r>
            <a:r>
              <a:rPr lang="hu-HU" sz="1600" b="1" dirty="0">
                <a:solidFill>
                  <a:srgbClr val="C00000"/>
                </a:solidFill>
              </a:rPr>
              <a:t> el nem érhetsz, szűz öledbe le nem tehetsz.”</a:t>
            </a:r>
          </a:p>
          <a:p>
            <a:r>
              <a:rPr lang="hu-HU" sz="1600" b="1" dirty="0"/>
              <a:t>– „Hát, nagyszombaton mit fogsz tenni? Szent Fiam, mit fogsz szenvedni?”</a:t>
            </a:r>
          </a:p>
          <a:p>
            <a:r>
              <a:rPr lang="hu-HU" sz="1600" b="1" dirty="0">
                <a:solidFill>
                  <a:srgbClr val="C00000"/>
                </a:solidFill>
              </a:rPr>
              <a:t>– „Akkor, Anyám, koporsómban, </a:t>
            </a:r>
            <a:r>
              <a:rPr lang="hu-HU" sz="1600" b="1" dirty="0" err="1">
                <a:solidFill>
                  <a:srgbClr val="C00000"/>
                </a:solidFill>
              </a:rPr>
              <a:t>bészállok</a:t>
            </a:r>
            <a:r>
              <a:rPr lang="hu-HU" sz="1600" b="1" dirty="0">
                <a:solidFill>
                  <a:srgbClr val="C00000"/>
                </a:solidFill>
              </a:rPr>
              <a:t> a gyászos síromba.”</a:t>
            </a:r>
          </a:p>
          <a:p>
            <a:r>
              <a:rPr lang="hu-HU" sz="1600" b="1" dirty="0"/>
              <a:t>– „Húsvét napján mit fogsz tenni? Szent Fiam, mit fogsz művelni?”</a:t>
            </a:r>
          </a:p>
          <a:p>
            <a:r>
              <a:rPr lang="hu-HU" sz="1600" b="1" dirty="0">
                <a:solidFill>
                  <a:srgbClr val="C00000"/>
                </a:solidFill>
              </a:rPr>
              <a:t>– „Akkor, Anyám, feltámadok, a mennyországban uralkodok. Húsvét után ötven napra, piros pünkösd hajnalára, </a:t>
            </a:r>
            <a:r>
              <a:rPr lang="hu-HU" sz="1600" b="1" dirty="0" err="1">
                <a:solidFill>
                  <a:srgbClr val="C00000"/>
                </a:solidFill>
              </a:rPr>
              <a:t>ekűdöm</a:t>
            </a:r>
            <a:r>
              <a:rPr lang="hu-HU" sz="1600" b="1" dirty="0">
                <a:solidFill>
                  <a:srgbClr val="C00000"/>
                </a:solidFill>
              </a:rPr>
              <a:t> a vigasztalót, a </a:t>
            </a:r>
            <a:r>
              <a:rPr lang="hu-HU" sz="1600" b="1" dirty="0" err="1">
                <a:solidFill>
                  <a:srgbClr val="C00000"/>
                </a:solidFill>
              </a:rPr>
              <a:t>fejérszínű</a:t>
            </a:r>
            <a:r>
              <a:rPr lang="hu-HU" sz="1600" b="1" dirty="0">
                <a:solidFill>
                  <a:srgbClr val="C00000"/>
                </a:solidFill>
              </a:rPr>
              <a:t> galambot. </a:t>
            </a:r>
            <a:r>
              <a:rPr lang="hu-HU" sz="1600" b="1" dirty="0" err="1">
                <a:solidFill>
                  <a:srgbClr val="C00000"/>
                </a:solidFill>
              </a:rPr>
              <a:t>Pünközsd</a:t>
            </a:r>
            <a:r>
              <a:rPr lang="hu-HU" sz="1600" b="1" dirty="0">
                <a:solidFill>
                  <a:srgbClr val="C00000"/>
                </a:solidFill>
              </a:rPr>
              <a:t> után </a:t>
            </a:r>
            <a:r>
              <a:rPr lang="hu-HU" sz="1600" b="1" dirty="0" err="1">
                <a:solidFill>
                  <a:srgbClr val="C00000"/>
                </a:solidFill>
              </a:rPr>
              <a:t>nyócvan</a:t>
            </a:r>
            <a:r>
              <a:rPr lang="hu-HU" sz="1600" b="1" dirty="0">
                <a:solidFill>
                  <a:srgbClr val="C00000"/>
                </a:solidFill>
              </a:rPr>
              <a:t> napra, </a:t>
            </a:r>
            <a:r>
              <a:rPr lang="hu-HU" sz="1600" b="1" dirty="0" err="1">
                <a:solidFill>
                  <a:srgbClr val="C00000"/>
                </a:solidFill>
              </a:rPr>
              <a:t>nagyboldogasszony</a:t>
            </a:r>
            <a:r>
              <a:rPr lang="hu-HU" sz="1600" b="1" dirty="0">
                <a:solidFill>
                  <a:srgbClr val="C00000"/>
                </a:solidFill>
              </a:rPr>
              <a:t> napjára felviszlek a mennyországba, az örökös boldogságba.”</a:t>
            </a:r>
          </a:p>
          <a:p>
            <a:endParaRPr lang="hu-HU" sz="1600" b="1" dirty="0"/>
          </a:p>
        </p:txBody>
      </p:sp>
    </p:spTree>
    <p:extLst>
      <p:ext uri="{BB962C8B-B14F-4D97-AF65-F5344CB8AC3E}">
        <p14:creationId xmlns:p14="http://schemas.microsoft.com/office/powerpoint/2010/main" xmlns="" val="2943789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16632"/>
            <a:ext cx="8712968" cy="3539430"/>
          </a:xfrm>
          <a:prstGeom prst="rect">
            <a:avLst/>
          </a:prstGeom>
          <a:solidFill>
            <a:srgbClr val="CCFFCC"/>
          </a:solidFill>
        </p:spPr>
        <p:txBody>
          <a:bodyPr wrap="square">
            <a:spAutoFit/>
          </a:bodyPr>
          <a:lstStyle/>
          <a:p>
            <a:pPr algn="ctr"/>
            <a:r>
              <a:rPr lang="hu-HU" b="1" dirty="0"/>
              <a:t>Aranymiatyánk – Így búcsúzik Jézus édesanyjától</a:t>
            </a:r>
          </a:p>
          <a:p>
            <a:pPr algn="ctr"/>
            <a:r>
              <a:rPr lang="hu-HU" dirty="0"/>
              <a:t>A magyar szakrális népköltészet egyik legkedvesebb elmélkedő imádsága az Aranymiatyánk. </a:t>
            </a:r>
            <a:endParaRPr lang="de-DE" dirty="0" smtClean="0"/>
          </a:p>
          <a:p>
            <a:pPr algn="ctr"/>
            <a:r>
              <a:rPr lang="hu-HU" sz="1400" i="1" dirty="0"/>
              <a:t>(Az imaneveket nagy kezdőbetűvel írjuk, s mivel itt nem minőségjelzős, hanem jelentéssűrítő szerkezetről van szó, ezért az egészet egybe. Hiszen nem „arany” Miatyánkról van szó, hanem Aranymiatyánkról, a Miatyánknak egy különleges, népi változatáról.)</a:t>
            </a:r>
            <a:endParaRPr lang="de-DE" sz="1400" i="1" dirty="0"/>
          </a:p>
          <a:p>
            <a:pPr algn="ctr"/>
            <a:endParaRPr lang="de-DE" sz="2000" dirty="0" smtClean="0"/>
          </a:p>
          <a:p>
            <a:pPr algn="ctr"/>
            <a:r>
              <a:rPr lang="hu-HU" dirty="0" smtClean="0"/>
              <a:t>Az </a:t>
            </a:r>
            <a:r>
              <a:rPr lang="hu-HU" dirty="0"/>
              <a:t>Aranymiatyánkban Jézus, édesanyjának, Máriának a kérdéseire elmondja, hogy mi vár rá a nagyhét napjaiban, mi lesz pünkösdkor, majd pedig Nagyboldogasszony napján. Bálint Sándor, a szakrális néprajz jeles kutatója írja: „Voltaképpen Jézusnak édesanyjától való első, virágvasárnapi búcsúzkodása, amely a kánoni evangéliumokban nem fordul elő." Az Aranymiatyánk napról napra előre megmutatja a nagyhét és az azt követő időszak eseményeit: virágvasárnap, nagyhétfő, nagykedd, nagyszerda, nagy zöldcsütörtök, nagypéntek és nagyszombat a húsvéti szent nappal együtt</a:t>
            </a:r>
            <a:r>
              <a:rPr lang="hu-HU" dirty="0" smtClean="0"/>
              <a:t>.</a:t>
            </a:r>
            <a:endParaRPr lang="de-DE" dirty="0"/>
          </a:p>
        </p:txBody>
      </p:sp>
      <p:sp>
        <p:nvSpPr>
          <p:cNvPr id="4" name="Rechteck 3"/>
          <p:cNvSpPr/>
          <p:nvPr/>
        </p:nvSpPr>
        <p:spPr>
          <a:xfrm>
            <a:off x="142844" y="4143380"/>
            <a:ext cx="5429288" cy="2062103"/>
          </a:xfrm>
          <a:prstGeom prst="rect">
            <a:avLst/>
          </a:prstGeom>
        </p:spPr>
        <p:txBody>
          <a:bodyPr wrap="square">
            <a:spAutoFit/>
          </a:bodyPr>
          <a:lstStyle/>
          <a:p>
            <a:pPr algn="ctr"/>
            <a:r>
              <a:rPr lang="hu-HU" sz="1600" dirty="0" smtClean="0"/>
              <a:t>Nagypéntektől, Jézus kereszthalálának napjától húsvétvasárnapig hagyományos viseletbe öltözött kardos legények teljesítenek szolgálatot a görögkatolikus székesegyházban.Fő feladatuk a szentsírnak, Jézus szimbolikus, a templomban felállított nyughelyének őrzése. Ezen túl jelen vannak az éjféli feltámadási szertartáson, illetve a húsvétvasárnapi ünnepélyes szent liturgián és pászkaszentelésen, az ünnepi eledelek megáldásán.</a:t>
            </a:r>
            <a:endParaRPr lang="hu-HU" sz="1600" dirty="0"/>
          </a:p>
        </p:txBody>
      </p:sp>
      <p:pic>
        <p:nvPicPr>
          <p:cNvPr id="5122" name="Picture 2"/>
          <p:cNvPicPr>
            <a:picLocks noChangeAspect="1" noChangeArrowheads="1"/>
          </p:cNvPicPr>
          <p:nvPr/>
        </p:nvPicPr>
        <p:blipFill>
          <a:blip r:embed="rId2" cstate="print"/>
          <a:srcRect/>
          <a:stretch>
            <a:fillRect/>
          </a:stretch>
        </p:blipFill>
        <p:spPr bwMode="auto">
          <a:xfrm>
            <a:off x="5643570" y="3929066"/>
            <a:ext cx="3133725" cy="1952625"/>
          </a:xfrm>
          <a:prstGeom prst="rect">
            <a:avLst/>
          </a:prstGeom>
          <a:noFill/>
          <a:ln w="9525">
            <a:noFill/>
            <a:miter lim="800000"/>
            <a:headEnd/>
            <a:tailEnd/>
          </a:ln>
          <a:effectLst/>
        </p:spPr>
      </p:pic>
    </p:spTree>
    <p:extLst>
      <p:ext uri="{BB962C8B-B14F-4D97-AF65-F5344CB8AC3E}">
        <p14:creationId xmlns:p14="http://schemas.microsoft.com/office/powerpoint/2010/main" xmlns="" val="1762736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52" y="2000240"/>
            <a:ext cx="3155284" cy="27698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282" y="3714752"/>
            <a:ext cx="2032370" cy="1625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2" name="Picture 2" descr="Keine Fotobeschreibung verfügbar."/>
          <p:cNvPicPr>
            <a:picLocks noChangeAspect="1" noChangeArrowheads="1"/>
          </p:cNvPicPr>
          <p:nvPr/>
        </p:nvPicPr>
        <p:blipFill>
          <a:blip r:embed="rId4" cstate="print"/>
          <a:srcRect/>
          <a:stretch>
            <a:fillRect/>
          </a:stretch>
        </p:blipFill>
        <p:spPr bwMode="auto">
          <a:xfrm>
            <a:off x="4500562" y="142852"/>
            <a:ext cx="4490248" cy="4048120"/>
          </a:xfrm>
          <a:prstGeom prst="rect">
            <a:avLst/>
          </a:prstGeom>
          <a:noFill/>
        </p:spPr>
      </p:pic>
      <p:pic>
        <p:nvPicPr>
          <p:cNvPr id="8" name="Picture 3"/>
          <p:cNvPicPr>
            <a:picLocks noChangeAspect="1" noChangeArrowheads="1"/>
          </p:cNvPicPr>
          <p:nvPr/>
        </p:nvPicPr>
        <p:blipFill>
          <a:blip r:embed="rId5" cstate="print"/>
          <a:srcRect/>
          <a:stretch>
            <a:fillRect/>
          </a:stretch>
        </p:blipFill>
        <p:spPr bwMode="auto">
          <a:xfrm>
            <a:off x="5929322" y="4500570"/>
            <a:ext cx="2743203" cy="1840091"/>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214282" y="142852"/>
            <a:ext cx="3390900" cy="1971675"/>
          </a:xfrm>
          <a:prstGeom prst="rect">
            <a:avLst/>
          </a:prstGeom>
          <a:noFill/>
          <a:ln w="9525">
            <a:noFill/>
            <a:miter lim="800000"/>
            <a:headEnd/>
            <a:tailEnd/>
          </a:ln>
          <a:effectLst/>
        </p:spPr>
      </p:pic>
      <p:sp>
        <p:nvSpPr>
          <p:cNvPr id="10" name="Rechteck 9"/>
          <p:cNvSpPr/>
          <p:nvPr/>
        </p:nvSpPr>
        <p:spPr>
          <a:xfrm>
            <a:off x="500034" y="5500702"/>
            <a:ext cx="5286380" cy="830997"/>
          </a:xfrm>
          <a:prstGeom prst="rect">
            <a:avLst/>
          </a:prstGeom>
          <a:solidFill>
            <a:srgbClr val="CCFFCC"/>
          </a:solidFill>
        </p:spPr>
        <p:txBody>
          <a:bodyPr wrap="square">
            <a:spAutoFit/>
          </a:bodyPr>
          <a:lstStyle/>
          <a:p>
            <a:pPr algn="ctr"/>
            <a:r>
              <a:rPr lang="de-DE" sz="2400" b="1" dirty="0" err="1" smtClean="0">
                <a:solidFill>
                  <a:srgbClr val="C00000"/>
                </a:solidFill>
                <a:latin typeface="Times New Roman" pitchFamily="18" charset="0"/>
                <a:cs typeface="Times New Roman" pitchFamily="18" charset="0"/>
              </a:rPr>
              <a:t>Mély</a:t>
            </a:r>
            <a:r>
              <a:rPr lang="de-DE" sz="2400" b="1" dirty="0" smtClean="0">
                <a:solidFill>
                  <a:srgbClr val="C00000"/>
                </a:solidFill>
                <a:latin typeface="Times New Roman" pitchFamily="18" charset="0"/>
                <a:cs typeface="Times New Roman" pitchFamily="18" charset="0"/>
              </a:rPr>
              <a:t>, </a:t>
            </a:r>
            <a:r>
              <a:rPr lang="de-DE" sz="2400" b="1" dirty="0" err="1" smtClean="0">
                <a:solidFill>
                  <a:srgbClr val="C00000"/>
                </a:solidFill>
                <a:latin typeface="Times New Roman" pitchFamily="18" charset="0"/>
                <a:cs typeface="Times New Roman" pitchFamily="18" charset="0"/>
              </a:rPr>
              <a:t>bens</a:t>
            </a:r>
            <a:r>
              <a:rPr lang="hu-HU" sz="2400" b="1" dirty="0" smtClean="0">
                <a:solidFill>
                  <a:srgbClr val="C00000"/>
                </a:solidFill>
                <a:latin typeface="Times New Roman" pitchFamily="18" charset="0"/>
                <a:cs typeface="Times New Roman" pitchFamily="18" charset="0"/>
              </a:rPr>
              <a:t>ő</a:t>
            </a:r>
            <a:r>
              <a:rPr lang="de-DE" sz="2400" b="1" dirty="0" err="1" smtClean="0">
                <a:solidFill>
                  <a:srgbClr val="C00000"/>
                </a:solidFill>
                <a:latin typeface="Times New Roman" pitchFamily="18" charset="0"/>
                <a:cs typeface="Times New Roman" pitchFamily="18" charset="0"/>
              </a:rPr>
              <a:t>séges</a:t>
            </a:r>
            <a:r>
              <a:rPr lang="de-DE" sz="2400" b="1" dirty="0" smtClean="0">
                <a:solidFill>
                  <a:srgbClr val="C00000"/>
                </a:solidFill>
                <a:latin typeface="Times New Roman" pitchFamily="18" charset="0"/>
                <a:cs typeface="Times New Roman" pitchFamily="18" charset="0"/>
              </a:rPr>
              <a:t> </a:t>
            </a:r>
            <a:r>
              <a:rPr lang="de-DE" sz="2400" b="1" dirty="0" err="1" smtClean="0">
                <a:solidFill>
                  <a:srgbClr val="C00000"/>
                </a:solidFill>
                <a:latin typeface="Times New Roman" pitchFamily="18" charset="0"/>
                <a:cs typeface="Times New Roman" pitchFamily="18" charset="0"/>
              </a:rPr>
              <a:t>húsvétot</a:t>
            </a:r>
            <a:r>
              <a:rPr lang="de-DE" sz="2400" b="1" dirty="0" smtClean="0">
                <a:solidFill>
                  <a:srgbClr val="C00000"/>
                </a:solidFill>
                <a:latin typeface="Times New Roman" pitchFamily="18" charset="0"/>
                <a:cs typeface="Times New Roman" pitchFamily="18" charset="0"/>
              </a:rPr>
              <a:t> </a:t>
            </a:r>
            <a:r>
              <a:rPr lang="de-DE" sz="2400" b="1" dirty="0" err="1" smtClean="0">
                <a:solidFill>
                  <a:srgbClr val="C00000"/>
                </a:solidFill>
                <a:latin typeface="Times New Roman" pitchFamily="18" charset="0"/>
                <a:cs typeface="Times New Roman" pitchFamily="18" charset="0"/>
              </a:rPr>
              <a:t>kívánok</a:t>
            </a:r>
            <a:r>
              <a:rPr lang="de-DE" sz="2400" b="1" dirty="0" smtClean="0">
                <a:solidFill>
                  <a:srgbClr val="C00000"/>
                </a:solidFill>
                <a:latin typeface="Times New Roman" pitchFamily="18" charset="0"/>
                <a:cs typeface="Times New Roman" pitchFamily="18" charset="0"/>
              </a:rPr>
              <a:t> !</a:t>
            </a:r>
          </a:p>
          <a:p>
            <a:pPr algn="ctr"/>
            <a:r>
              <a:rPr lang="de-DE" sz="2400" b="1" dirty="0" err="1" smtClean="0">
                <a:solidFill>
                  <a:srgbClr val="C00000"/>
                </a:solidFill>
                <a:latin typeface="Times New Roman" pitchFamily="18" charset="0"/>
                <a:cs typeface="Times New Roman" pitchFamily="18" charset="0"/>
              </a:rPr>
              <a:t>Jablonkay</a:t>
            </a:r>
            <a:r>
              <a:rPr lang="de-DE" sz="2400" b="1" dirty="0" smtClean="0">
                <a:solidFill>
                  <a:srgbClr val="C00000"/>
                </a:solidFill>
                <a:latin typeface="Times New Roman" pitchFamily="18" charset="0"/>
                <a:cs typeface="Times New Roman" pitchFamily="18" charset="0"/>
              </a:rPr>
              <a:t> Lydia </a:t>
            </a:r>
            <a:r>
              <a:rPr lang="de-DE" sz="2400" b="1" dirty="0" err="1" smtClean="0">
                <a:solidFill>
                  <a:srgbClr val="C00000"/>
                </a:solidFill>
                <a:latin typeface="Times New Roman" pitchFamily="18" charset="0"/>
                <a:cs typeface="Times New Roman" pitchFamily="18" charset="0"/>
              </a:rPr>
              <a:t>Regös</a:t>
            </a:r>
            <a:r>
              <a:rPr lang="de-DE" sz="2400" b="1" dirty="0" smtClean="0">
                <a:solidFill>
                  <a:srgbClr val="C00000"/>
                </a:solidFill>
                <a:latin typeface="Times New Roman" pitchFamily="18" charset="0"/>
                <a:cs typeface="Times New Roman" pitchFamily="18" charset="0"/>
              </a:rPr>
              <a:t> VT</a:t>
            </a:r>
            <a:endParaRPr lang="de-DE"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79595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áblázat 4"/>
          <p:cNvGraphicFramePr>
            <a:graphicFrameLocks noGrp="1"/>
          </p:cNvGraphicFramePr>
          <p:nvPr>
            <p:extLst>
              <p:ext uri="{D42A27DB-BD31-4B8C-83A1-F6EECF244321}">
                <p14:modId xmlns:p14="http://schemas.microsoft.com/office/powerpoint/2010/main" xmlns="" val="3249725539"/>
              </p:ext>
            </p:extLst>
          </p:nvPr>
        </p:nvGraphicFramePr>
        <p:xfrm>
          <a:off x="3491880" y="-31566888"/>
          <a:ext cx="6768752" cy="16411960"/>
        </p:xfrm>
        <a:graphic>
          <a:graphicData uri="http://schemas.openxmlformats.org/drawingml/2006/table">
            <a:tbl>
              <a:tblPr firstRow="1" firstCol="1" bandRow="1">
                <a:tableStyleId>{5C22544A-7EE6-4342-B048-85BDC9FD1C3A}</a:tableStyleId>
              </a:tblPr>
              <a:tblGrid>
                <a:gridCol w="172796"/>
                <a:gridCol w="6595956"/>
              </a:tblGrid>
              <a:tr h="1767422">
                <a:tc gridSpan="2">
                  <a:txBody>
                    <a:bodyPr/>
                    <a:lstStyle/>
                    <a:p>
                      <a:pPr indent="180340" algn="ctr">
                        <a:lnSpc>
                          <a:spcPct val="115000"/>
                        </a:lnSpc>
                        <a:spcAft>
                          <a:spcPts val="0"/>
                        </a:spcAft>
                      </a:pPr>
                      <a:r>
                        <a:rPr lang="hu-HU" sz="1800" dirty="0">
                          <a:effectLst/>
                        </a:rPr>
                        <a:t>Március –Böjtmás hava – Tavaszelő – Kikelet hava</a:t>
                      </a:r>
                      <a:r>
                        <a:rPr lang="hu-HU" sz="1800" kern="1800" dirty="0">
                          <a:effectLst/>
                        </a:rPr>
                        <a:t> - Bölénytor (Fák) hava- Kos hava</a:t>
                      </a:r>
                      <a:endParaRPr lang="de-DE" sz="1800" dirty="0">
                        <a:effectLst/>
                      </a:endParaRPr>
                    </a:p>
                    <a:p>
                      <a:pPr indent="180340" algn="just">
                        <a:lnSpc>
                          <a:spcPct val="115000"/>
                        </a:lnSpc>
                        <a:spcAft>
                          <a:spcPts val="0"/>
                        </a:spcAft>
                      </a:pPr>
                      <a:r>
                        <a:rPr lang="hu-HU" sz="1200" kern="1800" dirty="0">
                          <a:effectLst/>
                        </a:rPr>
                        <a:t> </a:t>
                      </a:r>
                      <a:endParaRPr lang="de-DE" sz="1200" dirty="0">
                        <a:effectLst/>
                        <a:latin typeface="Times New Roman"/>
                        <a:ea typeface="Times New Roman"/>
                      </a:endParaRPr>
                    </a:p>
                  </a:txBody>
                  <a:tcPr marL="68580" marR="68580" marT="0" marB="0"/>
                </a:tc>
                <a:tc hMerge="1">
                  <a:txBody>
                    <a:bodyPr/>
                    <a:lstStyle/>
                    <a:p>
                      <a:endParaRPr lang="de-DE"/>
                    </a:p>
                  </a:txBody>
                  <a:tcPr/>
                </a:tc>
              </a:tr>
              <a:tr h="415017">
                <a:tc gridSpan="2">
                  <a:txBody>
                    <a:bodyPr/>
                    <a:lstStyle/>
                    <a:p>
                      <a:pPr indent="180340" algn="ctr">
                        <a:lnSpc>
                          <a:spcPct val="115000"/>
                        </a:lnSpc>
                        <a:spcAft>
                          <a:spcPts val="0"/>
                        </a:spcAft>
                      </a:pPr>
                      <a:r>
                        <a:rPr lang="hu-HU" sz="1400" dirty="0">
                          <a:effectLst/>
                        </a:rPr>
                        <a:t>H ú s v é t i  ü n </a:t>
                      </a:r>
                      <a:r>
                        <a:rPr lang="hu-HU" sz="1400" dirty="0" err="1">
                          <a:effectLst/>
                        </a:rPr>
                        <a:t>n</a:t>
                      </a:r>
                      <a:r>
                        <a:rPr lang="hu-HU" sz="1400" dirty="0">
                          <a:effectLst/>
                        </a:rPr>
                        <a:t> e p k ö r</a:t>
                      </a:r>
                      <a:endParaRPr lang="de-DE" sz="1200" dirty="0">
                        <a:effectLst/>
                        <a:latin typeface="Times New Roman"/>
                        <a:ea typeface="Times New Roman"/>
                      </a:endParaRPr>
                    </a:p>
                  </a:txBody>
                  <a:tcPr marL="68580" marR="68580" marT="0" marB="0"/>
                </a:tc>
                <a:tc hMerge="1">
                  <a:txBody>
                    <a:bodyPr/>
                    <a:lstStyle/>
                    <a:p>
                      <a:endParaRPr lang="de-DE"/>
                    </a:p>
                  </a:txBody>
                  <a:tcPr/>
                </a:tc>
              </a:tr>
              <a:tr h="355729">
                <a:tc>
                  <a:txBody>
                    <a:bodyPr/>
                    <a:lstStyle/>
                    <a:p>
                      <a:pPr indent="180340" algn="l">
                        <a:lnSpc>
                          <a:spcPct val="115000"/>
                        </a:lnSpc>
                        <a:spcAft>
                          <a:spcPts val="1200"/>
                        </a:spcAft>
                      </a:pPr>
                      <a:r>
                        <a:rPr lang="hu-HU" sz="1200" dirty="0">
                          <a:effectLst/>
                        </a:rPr>
                        <a:t> </a:t>
                      </a:r>
                      <a:endParaRPr lang="de-DE" sz="1200" dirty="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VIRÁGVASÁRNAP</a:t>
                      </a:r>
                      <a:endParaRPr lang="de-DE" sz="1200" dirty="0">
                        <a:effectLst/>
                        <a:latin typeface="Times New Roman"/>
                        <a:ea typeface="Times New Roman"/>
                      </a:endParaRPr>
                    </a:p>
                  </a:txBody>
                  <a:tcPr marL="68580" marR="68580" marT="0" marB="0"/>
                </a:tc>
              </a:tr>
              <a:tr h="355729">
                <a:tc>
                  <a:txBody>
                    <a:bodyPr/>
                    <a:lstStyle/>
                    <a:p>
                      <a:pPr indent="180340" algn="l">
                        <a:lnSpc>
                          <a:spcPct val="115000"/>
                        </a:lnSpc>
                        <a:spcAft>
                          <a:spcPts val="1200"/>
                        </a:spcAft>
                      </a:pPr>
                      <a:r>
                        <a:rPr lang="hu-HU" sz="1200">
                          <a:effectLst/>
                        </a:rPr>
                        <a:t>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NAGYCSÜTÖRTÖK</a:t>
                      </a:r>
                      <a:endParaRPr lang="de-DE" sz="1200" dirty="0">
                        <a:effectLst/>
                        <a:latin typeface="Times New Roman"/>
                        <a:ea typeface="Times New Roman"/>
                      </a:endParaRPr>
                    </a:p>
                  </a:txBody>
                  <a:tcPr marL="68580" marR="68580" marT="0" marB="0"/>
                </a:tc>
              </a:tr>
              <a:tr h="177865">
                <a:tc>
                  <a:txBody>
                    <a:bodyPr/>
                    <a:lstStyle/>
                    <a:p>
                      <a:pPr indent="180340" algn="l">
                        <a:lnSpc>
                          <a:spcPct val="115000"/>
                        </a:lnSpc>
                        <a:spcAft>
                          <a:spcPts val="0"/>
                        </a:spcAft>
                      </a:pPr>
                      <a:r>
                        <a:rPr lang="hu-HU" sz="1200">
                          <a:effectLst/>
                        </a:rPr>
                        <a:t> </a:t>
                      </a:r>
                      <a:endParaRPr lang="de-DE" sz="1200">
                        <a:effectLst/>
                        <a:latin typeface="Times New Roman"/>
                        <a:ea typeface="Times New Roman"/>
                      </a:endParaRPr>
                    </a:p>
                  </a:txBody>
                  <a:tcPr marL="68580" marR="68580" marT="0" marB="0"/>
                </a:tc>
                <a:tc>
                  <a:txBody>
                    <a:bodyPr/>
                    <a:lstStyle/>
                    <a:p>
                      <a:pPr indent="180340" algn="l">
                        <a:lnSpc>
                          <a:spcPct val="115000"/>
                        </a:lnSpc>
                        <a:spcAft>
                          <a:spcPts val="0"/>
                        </a:spcAft>
                      </a:pPr>
                      <a:r>
                        <a:rPr lang="hu-HU" sz="1200" dirty="0">
                          <a:effectLst/>
                        </a:rPr>
                        <a:t>NAGYPÉNTEK</a:t>
                      </a:r>
                      <a:endParaRPr lang="de-DE" sz="1200" dirty="0">
                        <a:effectLst/>
                        <a:latin typeface="Times New Roman"/>
                        <a:ea typeface="Times New Roman"/>
                      </a:endParaRPr>
                    </a:p>
                  </a:txBody>
                  <a:tcPr marL="68580" marR="68580" marT="0" marB="0"/>
                </a:tc>
              </a:tr>
              <a:tr h="355729">
                <a:tc>
                  <a:txBody>
                    <a:bodyPr/>
                    <a:lstStyle/>
                    <a:p>
                      <a:pPr indent="180340" algn="l">
                        <a:lnSpc>
                          <a:spcPct val="115000"/>
                        </a:lnSpc>
                        <a:spcAft>
                          <a:spcPts val="0"/>
                        </a:spcAft>
                      </a:pPr>
                      <a:r>
                        <a:rPr lang="hu-HU" sz="1200">
                          <a:effectLst/>
                        </a:rPr>
                        <a:t>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NAGYSZOMBAT</a:t>
                      </a:r>
                      <a:endParaRPr lang="de-DE" sz="1200" dirty="0">
                        <a:effectLst/>
                        <a:latin typeface="Times New Roman"/>
                        <a:ea typeface="Times New Roman"/>
                      </a:endParaRPr>
                    </a:p>
                  </a:txBody>
                  <a:tcPr marL="68580" marR="68580" marT="0" marB="0"/>
                </a:tc>
              </a:tr>
              <a:tr h="355729">
                <a:tc>
                  <a:txBody>
                    <a:bodyPr/>
                    <a:lstStyle/>
                    <a:p>
                      <a:pPr indent="180340" algn="just">
                        <a:lnSpc>
                          <a:spcPct val="115000"/>
                        </a:lnSpc>
                        <a:spcAft>
                          <a:spcPts val="0"/>
                        </a:spcAft>
                      </a:pPr>
                      <a:r>
                        <a:rPr lang="hu-HU" sz="1100">
                          <a:effectLst/>
                        </a:rPr>
                        <a:t>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HÚSVÉT VASÁRNAPJA</a:t>
                      </a:r>
                      <a:endParaRPr lang="de-DE" sz="1200" dirty="0">
                        <a:effectLst/>
                        <a:latin typeface="Times New Roman"/>
                        <a:ea typeface="Times New Roman"/>
                      </a:endParaRPr>
                    </a:p>
                  </a:txBody>
                  <a:tcPr marL="68580" marR="68580" marT="0" marB="0"/>
                </a:tc>
              </a:tr>
              <a:tr h="355729">
                <a:tc>
                  <a:txBody>
                    <a:bodyPr/>
                    <a:lstStyle/>
                    <a:p>
                      <a:pPr indent="180340" algn="l">
                        <a:lnSpc>
                          <a:spcPct val="115000"/>
                        </a:lnSpc>
                        <a:spcAft>
                          <a:spcPts val="0"/>
                        </a:spcAft>
                      </a:pPr>
                      <a:r>
                        <a:rPr lang="hu-HU" sz="1200">
                          <a:effectLst/>
                        </a:rPr>
                        <a:t>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HÚSVÉTHÉTFŎ</a:t>
                      </a:r>
                      <a:endParaRPr lang="de-DE" sz="1200" dirty="0">
                        <a:effectLst/>
                        <a:latin typeface="Times New Roman"/>
                        <a:ea typeface="Times New Roman"/>
                      </a:endParaRPr>
                    </a:p>
                  </a:txBody>
                  <a:tcPr marL="68580" marR="68580" marT="0" marB="0"/>
                </a:tc>
              </a:tr>
              <a:tr h="415017">
                <a:tc>
                  <a:txBody>
                    <a:bodyPr/>
                    <a:lstStyle/>
                    <a:p>
                      <a:pPr indent="180340" algn="just">
                        <a:lnSpc>
                          <a:spcPct val="115000"/>
                        </a:lnSpc>
                        <a:spcAft>
                          <a:spcPts val="0"/>
                        </a:spcAft>
                      </a:pPr>
                      <a:r>
                        <a:rPr lang="hu-HU" sz="1200">
                          <a:effectLst/>
                        </a:rPr>
                        <a:t>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400" dirty="0">
                          <a:effectLst/>
                        </a:rPr>
                        <a:t>HÚSVÉTKEDD</a:t>
                      </a:r>
                      <a:endParaRPr lang="de-DE" sz="1200" dirty="0">
                        <a:effectLst/>
                        <a:latin typeface="Times New Roman"/>
                        <a:ea typeface="Times New Roman"/>
                      </a:endParaRPr>
                    </a:p>
                  </a:txBody>
                  <a:tcPr marL="68580" marR="68580" marT="0" marB="0"/>
                </a:tc>
              </a:tr>
              <a:tr h="533594">
                <a:tc>
                  <a:txBody>
                    <a:bodyPr/>
                    <a:lstStyle/>
                    <a:p>
                      <a:pPr>
                        <a:lnSpc>
                          <a:spcPct val="115000"/>
                        </a:lnSpc>
                      </a:pPr>
                      <a:r>
                        <a:rPr lang="hu-HU" sz="1100">
                          <a:effectLst/>
                        </a:rPr>
                        <a:t> </a:t>
                      </a:r>
                      <a:endParaRPr lang="de-DE" sz="1100">
                        <a:effectLst/>
                        <a:latin typeface="Calibri"/>
                        <a:ea typeface="Times New Roman"/>
                      </a:endParaRPr>
                    </a:p>
                  </a:txBody>
                  <a:tcPr marL="68580" marR="68580" marT="0" marB="0"/>
                </a:tc>
                <a:tc>
                  <a:txBody>
                    <a:bodyPr/>
                    <a:lstStyle/>
                    <a:p>
                      <a:pPr indent="180340" algn="just">
                        <a:lnSpc>
                          <a:spcPct val="115000"/>
                        </a:lnSpc>
                        <a:spcAft>
                          <a:spcPts val="0"/>
                        </a:spcAft>
                      </a:pPr>
                      <a:r>
                        <a:rPr lang="hu-HU" sz="1200" dirty="0">
                          <a:effectLst/>
                        </a:rPr>
                        <a:t>ÁLDOZÓCSÜTÖRTÖK/MENNYBEMENETEL</a:t>
                      </a:r>
                      <a:endParaRPr lang="de-DE" sz="1200" dirty="0">
                        <a:effectLst/>
                        <a:latin typeface="Times New Roman"/>
                        <a:ea typeface="Times New Roman"/>
                      </a:endParaRPr>
                    </a:p>
                  </a:txBody>
                  <a:tcPr marL="68580" marR="68580" marT="0" marB="0"/>
                </a:tc>
              </a:tr>
              <a:tr h="355729">
                <a:tc>
                  <a:txBody>
                    <a:bodyPr/>
                    <a:lstStyle/>
                    <a:p>
                      <a:pPr indent="180340" algn="l">
                        <a:lnSpc>
                          <a:spcPct val="115000"/>
                        </a:lnSpc>
                        <a:spcAft>
                          <a:spcPts val="0"/>
                        </a:spcAft>
                      </a:pPr>
                      <a:r>
                        <a:rPr lang="hu-HU" sz="1200">
                          <a:effectLst/>
                        </a:rPr>
                        <a:t>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FEHÉRVASÁRNAP</a:t>
                      </a:r>
                      <a:endParaRPr lang="de-DE" sz="1200" dirty="0">
                        <a:effectLst/>
                        <a:latin typeface="Times New Roman"/>
                        <a:ea typeface="Times New Roman"/>
                      </a:endParaRPr>
                    </a:p>
                  </a:txBody>
                  <a:tcPr marL="68580" marR="68580" marT="0" marB="0"/>
                </a:tc>
              </a:tr>
              <a:tr h="711458">
                <a:tc>
                  <a:txBody>
                    <a:bodyPr/>
                    <a:lstStyle/>
                    <a:p>
                      <a:pPr indent="180340" algn="just">
                        <a:lnSpc>
                          <a:spcPct val="115000"/>
                        </a:lnSpc>
                        <a:spcAft>
                          <a:spcPts val="0"/>
                        </a:spcAft>
                      </a:pPr>
                      <a:r>
                        <a:rPr lang="hu-HU" sz="1200">
                          <a:effectLst/>
                        </a:rPr>
                        <a:t>Március 12.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GERGELY NAPJA</a:t>
                      </a:r>
                      <a:endParaRPr lang="de-DE" sz="1200" dirty="0">
                        <a:effectLst/>
                        <a:latin typeface="Times New Roman"/>
                        <a:ea typeface="Times New Roman"/>
                      </a:endParaRPr>
                    </a:p>
                  </a:txBody>
                  <a:tcPr marL="68580" marR="68580" marT="0" marB="0"/>
                </a:tc>
              </a:tr>
              <a:tr h="711458">
                <a:tc>
                  <a:txBody>
                    <a:bodyPr/>
                    <a:lstStyle/>
                    <a:p>
                      <a:pPr indent="180340" algn="just">
                        <a:lnSpc>
                          <a:spcPct val="115000"/>
                        </a:lnSpc>
                        <a:spcAft>
                          <a:spcPts val="0"/>
                        </a:spcAft>
                      </a:pPr>
                      <a:r>
                        <a:rPr lang="hu-HU" sz="1200">
                          <a:effectLst/>
                        </a:rPr>
                        <a:t>Március 15.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Nemzeti ünnep</a:t>
                      </a:r>
                      <a:endParaRPr lang="de-DE" sz="1200" dirty="0">
                        <a:effectLst/>
                        <a:latin typeface="Times New Roman"/>
                        <a:ea typeface="Times New Roman"/>
                      </a:endParaRPr>
                    </a:p>
                  </a:txBody>
                  <a:tcPr marL="68580" marR="68580" marT="0" marB="0"/>
                </a:tc>
              </a:tr>
              <a:tr h="711458">
                <a:tc>
                  <a:txBody>
                    <a:bodyPr/>
                    <a:lstStyle/>
                    <a:p>
                      <a:pPr indent="180340" algn="just">
                        <a:lnSpc>
                          <a:spcPct val="115000"/>
                        </a:lnSpc>
                        <a:spcAft>
                          <a:spcPts val="0"/>
                        </a:spcAft>
                      </a:pPr>
                      <a:r>
                        <a:rPr lang="hu-HU" sz="1200">
                          <a:effectLst/>
                        </a:rPr>
                        <a:t>Március 21.		</a:t>
                      </a:r>
                      <a:endParaRPr lang="de-DE" sz="1200">
                        <a:effectLst/>
                        <a:latin typeface="Times New Roman"/>
                        <a:ea typeface="Times New Roman"/>
                      </a:endParaRPr>
                    </a:p>
                  </a:txBody>
                  <a:tcPr marL="68580" marR="68580" marT="0" marB="0"/>
                </a:tc>
                <a:tc>
                  <a:txBody>
                    <a:bodyPr/>
                    <a:lstStyle/>
                    <a:p>
                      <a:pPr indent="180340" algn="just">
                        <a:lnSpc>
                          <a:spcPct val="115000"/>
                        </a:lnSpc>
                        <a:spcAft>
                          <a:spcPts val="0"/>
                        </a:spcAft>
                      </a:pPr>
                      <a:endParaRPr lang="de-DE" sz="1200" dirty="0">
                        <a:effectLst/>
                        <a:latin typeface="Times New Roman"/>
                        <a:ea typeface="Times New Roman"/>
                      </a:endParaRPr>
                    </a:p>
                  </a:txBody>
                  <a:tcPr marL="68580" marR="68580" marT="0" marB="0"/>
                </a:tc>
              </a:tr>
              <a:tr h="711458">
                <a:tc>
                  <a:txBody>
                    <a:bodyPr/>
                    <a:lstStyle/>
                    <a:p>
                      <a:pPr indent="180340" algn="just">
                        <a:lnSpc>
                          <a:spcPct val="115000"/>
                        </a:lnSpc>
                        <a:spcAft>
                          <a:spcPts val="0"/>
                        </a:spcAft>
                      </a:pPr>
                      <a:r>
                        <a:rPr lang="hu-HU" sz="1200" dirty="0">
                          <a:effectLst/>
                        </a:rPr>
                        <a:t>Március 25.</a:t>
                      </a:r>
                      <a:endParaRPr lang="de-DE" sz="1200" dirty="0">
                        <a:effectLst/>
                        <a:latin typeface="Times New Roman"/>
                        <a:ea typeface="Times New Roman"/>
                      </a:endParaRPr>
                    </a:p>
                  </a:txBody>
                  <a:tcPr marL="68580" marR="68580" marT="0" marB="0"/>
                </a:tc>
                <a:tc>
                  <a:txBody>
                    <a:bodyPr/>
                    <a:lstStyle/>
                    <a:p>
                      <a:pPr indent="180340" algn="just">
                        <a:lnSpc>
                          <a:spcPct val="115000"/>
                        </a:lnSpc>
                        <a:spcAft>
                          <a:spcPts val="0"/>
                        </a:spcAft>
                      </a:pPr>
                      <a:r>
                        <a:rPr lang="hu-HU" sz="1200" dirty="0">
                          <a:effectLst/>
                        </a:rPr>
                        <a:t>GYÜMÖLCSOLTÓ BOLDOGASSZONY</a:t>
                      </a:r>
                      <a:endParaRPr lang="de-DE" sz="1200" dirty="0">
                        <a:effectLst/>
                        <a:latin typeface="Times New Roman"/>
                        <a:ea typeface="Times New Roman"/>
                      </a:endParaRPr>
                    </a:p>
                  </a:txBody>
                  <a:tcPr marL="68580" marR="68580" marT="0" marB="0"/>
                </a:tc>
              </a:tr>
            </a:tbl>
          </a:graphicData>
        </a:graphic>
      </p:graphicFrame>
      <p:sp>
        <p:nvSpPr>
          <p:cNvPr id="2" name="Téglalap 1"/>
          <p:cNvSpPr/>
          <p:nvPr/>
        </p:nvSpPr>
        <p:spPr>
          <a:xfrm>
            <a:off x="5357818" y="2928934"/>
            <a:ext cx="3357586" cy="2585323"/>
          </a:xfrm>
          <a:prstGeom prst="rect">
            <a:avLst/>
          </a:prstGeom>
          <a:solidFill>
            <a:srgbClr val="CCFFCC"/>
          </a:solidFill>
        </p:spPr>
        <p:txBody>
          <a:bodyPr wrap="square">
            <a:spAutoFit/>
          </a:bodyPr>
          <a:lstStyle/>
          <a:p>
            <a:r>
              <a:rPr lang="hu-HU" dirty="0"/>
              <a:t>A tavaszi napéjegyenlőséget (március 21.) követő holdtölte utáni első vasárnap a keresztény világ legnagyobb ünnepe. A Krisztus szenvedésére, halálára és feltámadására emlékező húsvét gyökerei a zsidó </a:t>
            </a:r>
            <a:r>
              <a:rPr lang="hu-HU" dirty="0" err="1"/>
              <a:t>pészahra</a:t>
            </a:r>
            <a:r>
              <a:rPr lang="hu-HU" dirty="0"/>
              <a:t> nyúlnak vissza, azok pedig még ősibb természetimádatra. </a:t>
            </a:r>
            <a:endParaRPr lang="de-DE"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488" y="1714488"/>
            <a:ext cx="1928826" cy="16828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2961" y="3805064"/>
            <a:ext cx="1872208" cy="2912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4474" y="188640"/>
            <a:ext cx="3384814" cy="25259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églalap 2"/>
          <p:cNvSpPr/>
          <p:nvPr/>
        </p:nvSpPr>
        <p:spPr>
          <a:xfrm>
            <a:off x="97797" y="2286305"/>
            <a:ext cx="2775457" cy="477053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r>
              <a:rPr lang="de-DE" sz="4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húsvét</a:t>
            </a:r>
            <a:r>
              <a:rPr lang="de-DE"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NEM</a:t>
            </a:r>
          </a:p>
          <a:p>
            <a:pPr algn="ctr"/>
            <a:r>
              <a:rPr lang="de-DE"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r>
              <a:rPr lang="de-DE"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nyúl</a:t>
            </a:r>
            <a:endParaRPr lang="de-DE"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de-DE" sz="4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ü</a:t>
            </a:r>
            <a:r>
              <a:rPr lang="de-DE" sz="4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nnepe</a:t>
            </a:r>
            <a:r>
              <a:rPr lang="de-DE"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de-DE" sz="1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Nem</a:t>
            </a:r>
            <a:r>
              <a:rPr lang="de-DE"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hoz</a:t>
            </a:r>
            <a:r>
              <a:rPr lang="de-DE"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semmit</a:t>
            </a:r>
            <a:r>
              <a:rPr lang="de-DE"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algn="ctr"/>
            <a:r>
              <a:rPr lang="de-DE" sz="1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 </a:t>
            </a:r>
          </a:p>
          <a:p>
            <a:pPr algn="ctr"/>
            <a:r>
              <a:rPr lang="de-DE" sz="1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növeljük</a:t>
            </a:r>
            <a:r>
              <a:rPr lang="de-DE"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 </a:t>
            </a:r>
            <a:r>
              <a:rPr lang="de-DE" sz="1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multik</a:t>
            </a:r>
            <a:r>
              <a:rPr lang="de-DE"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1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hasznát</a:t>
            </a:r>
            <a:r>
              <a:rPr lang="de-DE"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de-DE"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hu-HU"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Textfeld 7"/>
          <p:cNvSpPr txBox="1"/>
          <p:nvPr/>
        </p:nvSpPr>
        <p:spPr>
          <a:xfrm>
            <a:off x="142844" y="142852"/>
            <a:ext cx="5000660" cy="1815882"/>
          </a:xfrm>
          <a:prstGeom prst="rect">
            <a:avLst/>
          </a:prstGeom>
          <a:noFill/>
        </p:spPr>
        <p:txBody>
          <a:bodyPr wrap="square" rtlCol="0">
            <a:spAutoFit/>
          </a:bodyPr>
          <a:lstStyle/>
          <a:p>
            <a:r>
              <a:rPr lang="hu-HU" sz="1600" dirty="0" smtClean="0"/>
              <a:t>A húsvéti ünnepkör a keresztény emberek életében a legnagyobb ünnep. A virágvasárnappal kezdődő nagyhét a megtisztulás és a felkészülés hete. Régebben ebben az időszakban a parasztok megtisztították portájukat és szerszámaikat, kitakarították épületeiket, de nem csupán a házuk tájékán tettek rendet, hanem a lelkükben is, meggyónták bűneiket.</a:t>
            </a:r>
            <a:endParaRPr lang="de-DE" sz="1600" dirty="0"/>
          </a:p>
        </p:txBody>
      </p:sp>
    </p:spTree>
    <p:extLst>
      <p:ext uri="{BB962C8B-B14F-4D97-AF65-F5344CB8AC3E}">
        <p14:creationId xmlns:p14="http://schemas.microsoft.com/office/powerpoint/2010/main" xmlns="" val="3687282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678198" cy="6894195"/>
          </a:xfrm>
          <a:prstGeom prst="rect">
            <a:avLst/>
          </a:prstGeom>
        </p:spPr>
        <p:txBody>
          <a:bodyPr wrap="square">
            <a:spAutoFit/>
          </a:bodyPr>
          <a:lstStyle/>
          <a:p>
            <a:r>
              <a:rPr lang="hu-HU" sz="2000" b="1" dirty="0">
                <a:solidFill>
                  <a:srgbClr val="C00000"/>
                </a:solidFill>
                <a:latin typeface="Times New Roman" panose="02020603050405020304" pitchFamily="18" charset="0"/>
                <a:cs typeface="Times New Roman" panose="02020603050405020304" pitchFamily="18" charset="0"/>
              </a:rPr>
              <a:t>Húsvéti jelképek és szimbólumok </a:t>
            </a:r>
          </a:p>
          <a:p>
            <a:r>
              <a:rPr lang="hu-HU" sz="1400" b="1" i="1" dirty="0" smtClean="0">
                <a:latin typeface="Times New Roman" panose="02020603050405020304" pitchFamily="18" charset="0"/>
                <a:cs typeface="Times New Roman" panose="02020603050405020304" pitchFamily="18" charset="0"/>
              </a:rPr>
              <a:t>Barka</a:t>
            </a:r>
            <a:r>
              <a:rPr lang="hu-HU" sz="1400" dirty="0" smtClean="0">
                <a:latin typeface="Times New Roman" panose="02020603050405020304" pitchFamily="18" charset="0"/>
                <a:cs typeface="Times New Roman" panose="02020603050405020304" pitchFamily="18" charset="0"/>
              </a:rPr>
              <a:t> </a:t>
            </a:r>
            <a:r>
              <a:rPr lang="hu-HU" sz="1400" dirty="0">
                <a:latin typeface="Times New Roman" panose="02020603050405020304" pitchFamily="18" charset="0"/>
                <a:cs typeface="Times New Roman" panose="02020603050405020304" pitchFamily="18" charset="0"/>
              </a:rPr>
              <a:t>– bolyhos virágainak különleges gyógyerőt tulajdonítottak a régiek. Ha a családi tűzhelybe dobták, megóvta a házat a bajoktól, lenyelve pedig gyógyszerként elmulasztotta a torokfájást</a:t>
            </a:r>
            <a:r>
              <a:rPr lang="hu-HU" sz="1400" dirty="0" smtClean="0">
                <a:latin typeface="Times New Roman" panose="02020603050405020304" pitchFamily="18" charset="0"/>
                <a:cs typeface="Times New Roman" panose="02020603050405020304" pitchFamily="18" charset="0"/>
              </a:rPr>
              <a:t>.</a:t>
            </a:r>
            <a:r>
              <a:rPr lang="de-DE" sz="1400" dirty="0" smtClean="0">
                <a:latin typeface="Times New Roman" panose="02020603050405020304" pitchFamily="18" charset="0"/>
                <a:cs typeface="Times New Roman" panose="02020603050405020304" pitchFamily="18" charset="0"/>
              </a:rPr>
              <a:t> </a:t>
            </a:r>
            <a:r>
              <a:rPr lang="de-DE" sz="1400" dirty="0">
                <a:latin typeface="Times New Roman" panose="02020603050405020304" pitchFamily="18" charset="0"/>
                <a:cs typeface="Times New Roman" panose="02020603050405020304" pitchFamily="18" charset="0"/>
              </a:rPr>
              <a:t>a</a:t>
            </a:r>
            <a:r>
              <a:rPr lang="hu-HU" sz="1400" dirty="0">
                <a:latin typeface="Times New Roman" panose="02020603050405020304" pitchFamily="18" charset="0"/>
                <a:cs typeface="Times New Roman" panose="02020603050405020304" pitchFamily="18" charset="0"/>
              </a:rPr>
              <a:t> mi vidékünkön használunk pálmaágak helyett a virágvasárnapi szertartáson, és a tűzről, amelyet húsvét előestéjén gyújtunk meg a szabadban, amikor elkezdjük a hosszú feltámadási </a:t>
            </a:r>
            <a:r>
              <a:rPr lang="hu-HU" sz="1400" dirty="0" smtClean="0">
                <a:latin typeface="Times New Roman" panose="02020603050405020304" pitchFamily="18" charset="0"/>
                <a:cs typeface="Times New Roman" panose="02020603050405020304" pitchFamily="18" charset="0"/>
              </a:rPr>
              <a:t>szertartást</a:t>
            </a:r>
            <a:r>
              <a:rPr lang="de-DE" sz="1400" dirty="0" smtClean="0">
                <a:latin typeface="Times New Roman" panose="02020603050405020304" pitchFamily="18" charset="0"/>
                <a:cs typeface="Times New Roman" panose="02020603050405020304" pitchFamily="18" charset="0"/>
              </a:rPr>
              <a:t>.</a:t>
            </a:r>
            <a:endParaRPr lang="hu-HU" sz="1400" dirty="0">
              <a:latin typeface="Times New Roman" panose="02020603050405020304" pitchFamily="18" charset="0"/>
              <a:cs typeface="Times New Roman" panose="02020603050405020304" pitchFamily="18" charset="0"/>
            </a:endParaRPr>
          </a:p>
          <a:p>
            <a:r>
              <a:rPr lang="hu-HU" sz="1400" b="1" i="1" dirty="0">
                <a:latin typeface="Times New Roman" panose="02020603050405020304" pitchFamily="18" charset="0"/>
                <a:cs typeface="Times New Roman" panose="02020603050405020304" pitchFamily="18" charset="0"/>
              </a:rPr>
              <a:t>Bárány</a:t>
            </a:r>
            <a:r>
              <a:rPr lang="hu-HU" sz="1400" dirty="0">
                <a:latin typeface="Times New Roman" panose="02020603050405020304" pitchFamily="18" charset="0"/>
                <a:cs typeface="Times New Roman" panose="02020603050405020304" pitchFamily="18" charset="0"/>
              </a:rPr>
              <a:t> – A legősibb húsvéti jelkép. Eredete a Bibliában keresendő. Az ótestamentumi zsidók az Úr parancsára egyéves hibátlan bárányt áldoztak, s annak vérével bekenték az ajtófélfát, hogy elkerülje őket az Úr haragja. A húsvéti bárány Jézust is jelképezi. A Bibliában Krisztus előképe volt az a bárány, amelyet a zsidók Egyiptomból való kimenetelük alkalmával ettek, és amelyet nap mint nap feláldoztak a jeruzsálemi templom oltárán.</a:t>
            </a:r>
          </a:p>
          <a:p>
            <a:r>
              <a:rPr lang="hu-HU" sz="1400" dirty="0">
                <a:latin typeface="Times New Roman" panose="02020603050405020304" pitchFamily="18" charset="0"/>
                <a:cs typeface="Times New Roman" panose="02020603050405020304" pitchFamily="18" charset="0"/>
              </a:rPr>
              <a:t>Az Újtestamentumban Jézus Krisztus az emberiség váltságára jött a földre: “Krisztus a mi bárányunk, aki megáldoztatott érettünk</a:t>
            </a:r>
            <a:r>
              <a:rPr lang="hu-HU" sz="1400" dirty="0" smtClean="0">
                <a:latin typeface="Times New Roman" panose="02020603050405020304" pitchFamily="18" charset="0"/>
                <a:cs typeface="Times New Roman" panose="02020603050405020304" pitchFamily="18" charset="0"/>
              </a:rPr>
              <a:t>”.</a:t>
            </a:r>
            <a:endParaRPr lang="de-DE" sz="1400" dirty="0" smtClean="0">
              <a:latin typeface="Times New Roman" panose="02020603050405020304" pitchFamily="18" charset="0"/>
              <a:cs typeface="Times New Roman" panose="02020603050405020304" pitchFamily="18" charset="0"/>
            </a:endParaRPr>
          </a:p>
          <a:p>
            <a:r>
              <a:rPr lang="hu-HU" sz="1400" b="1" i="1" dirty="0">
                <a:latin typeface="Times New Roman" panose="02020603050405020304" pitchFamily="18" charset="0"/>
                <a:cs typeface="Times New Roman" panose="02020603050405020304" pitchFamily="18" charset="0"/>
              </a:rPr>
              <a:t>Húsvéti </a:t>
            </a:r>
            <a:r>
              <a:rPr lang="hu-HU" sz="1400" b="1" i="1" dirty="0" smtClean="0">
                <a:latin typeface="Times New Roman" panose="02020603050405020304" pitchFamily="18" charset="0"/>
                <a:cs typeface="Times New Roman" panose="02020603050405020304" pitchFamily="18" charset="0"/>
              </a:rPr>
              <a:t>liliom</a:t>
            </a:r>
            <a:r>
              <a:rPr lang="de-DE" sz="1400" b="1" i="1" dirty="0" smtClean="0">
                <a:latin typeface="Times New Roman" panose="02020603050405020304" pitchFamily="18" charset="0"/>
                <a:cs typeface="Times New Roman" panose="02020603050405020304" pitchFamily="18" charset="0"/>
              </a:rPr>
              <a:t> - </a:t>
            </a:r>
            <a:r>
              <a:rPr lang="hu-HU" sz="1400" dirty="0" smtClean="0">
                <a:latin typeface="Times New Roman" panose="02020603050405020304" pitchFamily="18" charset="0"/>
                <a:cs typeface="Times New Roman" panose="02020603050405020304" pitchFamily="18" charset="0"/>
              </a:rPr>
              <a:t>Az </a:t>
            </a:r>
            <a:r>
              <a:rPr lang="hu-HU" sz="1400" dirty="0">
                <a:latin typeface="Times New Roman" panose="02020603050405020304" pitchFamily="18" charset="0"/>
                <a:cs typeface="Times New Roman" panose="02020603050405020304" pitchFamily="18" charset="0"/>
              </a:rPr>
              <a:t>erős illatú virág a “trombitákat” jelképezi, amelyek az új élet fakadását híresztelik. A tavasz (új élet) eljövetelével a hidegnek (kopár sírnak) búcsút inthetünk, hisz van élet a halál után!</a:t>
            </a:r>
            <a:br>
              <a:rPr lang="hu-HU" sz="1400" dirty="0">
                <a:latin typeface="Times New Roman" panose="02020603050405020304" pitchFamily="18" charset="0"/>
                <a:cs typeface="Times New Roman" panose="02020603050405020304" pitchFamily="18" charset="0"/>
              </a:rPr>
            </a:br>
            <a:r>
              <a:rPr lang="hu-HU" sz="1400" dirty="0">
                <a:latin typeface="Times New Roman" panose="02020603050405020304" pitchFamily="18" charset="0"/>
                <a:cs typeface="Times New Roman" panose="02020603050405020304" pitchFamily="18" charset="0"/>
              </a:rPr>
              <a:t>A fehér liliom a tisztaságot, bűntelenséget jelképezi. Ezzel a virággal veszik körbe magukat az emberek húsvétkor. A legenda szerint Jézus Krisztus verejtékéből nőtt a </a:t>
            </a:r>
          </a:p>
          <a:p>
            <a:r>
              <a:rPr lang="de-DE" sz="1400" b="1" i="1" dirty="0" err="1">
                <a:latin typeface="Times New Roman" panose="02020603050405020304" pitchFamily="18" charset="0"/>
                <a:cs typeface="Times New Roman" panose="02020603050405020304" pitchFamily="18" charset="0"/>
              </a:rPr>
              <a:t>Húsvéti</a:t>
            </a:r>
            <a:r>
              <a:rPr lang="de-DE" sz="1400" b="1" i="1" dirty="0">
                <a:latin typeface="Times New Roman" panose="02020603050405020304" pitchFamily="18" charset="0"/>
                <a:cs typeface="Times New Roman" panose="02020603050405020304" pitchFamily="18" charset="0"/>
              </a:rPr>
              <a:t> </a:t>
            </a:r>
            <a:r>
              <a:rPr lang="de-DE" sz="1400" b="1" i="1" dirty="0" err="1" smtClean="0">
                <a:latin typeface="Times New Roman" panose="02020603050405020304" pitchFamily="18" charset="0"/>
                <a:cs typeface="Times New Roman" panose="02020603050405020304" pitchFamily="18" charset="0"/>
              </a:rPr>
              <a:t>gyertyák</a:t>
            </a:r>
            <a:r>
              <a:rPr lang="de-DE" sz="1400" b="1" i="1" dirty="0" smtClean="0">
                <a:latin typeface="Times New Roman" panose="02020603050405020304" pitchFamily="18" charset="0"/>
                <a:cs typeface="Times New Roman" panose="02020603050405020304" pitchFamily="18" charset="0"/>
              </a:rPr>
              <a:t> </a:t>
            </a:r>
            <a:r>
              <a:rPr lang="de-DE" sz="1400" b="1" dirty="0" smtClean="0">
                <a:latin typeface="Times New Roman" panose="02020603050405020304" pitchFamily="18" charset="0"/>
                <a:cs typeface="Times New Roman" panose="02020603050405020304" pitchFamily="18" charset="0"/>
              </a:rPr>
              <a:t>- </a:t>
            </a:r>
            <a:r>
              <a:rPr lang="de-DE" sz="1400" dirty="0" err="1" smtClean="0">
                <a:latin typeface="Times New Roman" panose="02020603050405020304" pitchFamily="18" charset="0"/>
                <a:cs typeface="Times New Roman" panose="02020603050405020304" pitchFamily="18" charset="0"/>
              </a:rPr>
              <a:t>Húsvét</a:t>
            </a:r>
            <a:r>
              <a:rPr lang="de-DE" sz="1400" dirty="0" smtClean="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ünnepének</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tiszteletére</a:t>
            </a:r>
            <a:r>
              <a:rPr lang="de-DE" sz="1400" dirty="0">
                <a:latin typeface="Times New Roman" panose="02020603050405020304" pitchFamily="18" charset="0"/>
                <a:cs typeface="Times New Roman" panose="02020603050405020304" pitchFamily="18" charset="0"/>
              </a:rPr>
              <a:t> a </a:t>
            </a:r>
            <a:r>
              <a:rPr lang="de-DE" sz="1400" dirty="0" err="1">
                <a:latin typeface="Times New Roman" panose="02020603050405020304" pitchFamily="18" charset="0"/>
                <a:cs typeface="Times New Roman" panose="02020603050405020304" pitchFamily="18" charset="0"/>
              </a:rPr>
              <a:t>hívek</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gyakran</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gyújtanak</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gyertyát</a:t>
            </a:r>
            <a:r>
              <a:rPr lang="de-DE" sz="1400" dirty="0">
                <a:latin typeface="Times New Roman" panose="02020603050405020304" pitchFamily="18" charset="0"/>
                <a:cs typeface="Times New Roman" panose="02020603050405020304" pitchFamily="18" charset="0"/>
              </a:rPr>
              <a:t>. A </a:t>
            </a:r>
            <a:r>
              <a:rPr lang="de-DE" sz="1400" dirty="0" err="1">
                <a:latin typeface="Times New Roman" panose="02020603050405020304" pitchFamily="18" charset="0"/>
                <a:cs typeface="Times New Roman" panose="02020603050405020304" pitchFamily="18" charset="0"/>
              </a:rPr>
              <a:t>fény</a:t>
            </a:r>
            <a:r>
              <a:rPr lang="de-DE" sz="1400" dirty="0">
                <a:latin typeface="Times New Roman" panose="02020603050405020304" pitchFamily="18" charset="0"/>
                <a:cs typeface="Times New Roman" panose="02020603050405020304" pitchFamily="18" charset="0"/>
              </a:rPr>
              <a:t> a </a:t>
            </a:r>
            <a:r>
              <a:rPr lang="de-DE" sz="1400" dirty="0" err="1">
                <a:latin typeface="Times New Roman" panose="02020603050405020304" pitchFamily="18" charset="0"/>
                <a:cs typeface="Times New Roman" panose="02020603050405020304" pitchFamily="18" charset="0"/>
              </a:rPr>
              <a:t>boldogságot</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és</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Krisztus</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jelenlétét</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szimbolizálja</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aki</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feltámadt</a:t>
            </a:r>
            <a:r>
              <a:rPr lang="de-DE" sz="1400" dirty="0">
                <a:latin typeface="Times New Roman" panose="02020603050405020304" pitchFamily="18" charset="0"/>
                <a:cs typeface="Times New Roman" panose="02020603050405020304" pitchFamily="18" charset="0"/>
              </a:rPr>
              <a:t> a </a:t>
            </a:r>
            <a:r>
              <a:rPr lang="de-DE" sz="1400" dirty="0" err="1">
                <a:latin typeface="Times New Roman" panose="02020603050405020304" pitchFamily="18" charset="0"/>
                <a:cs typeface="Times New Roman" panose="02020603050405020304" pitchFamily="18" charset="0"/>
              </a:rPr>
              <a:t>halottak</a:t>
            </a:r>
            <a:r>
              <a:rPr lang="de-DE" sz="1400" dirty="0">
                <a:latin typeface="Times New Roman" panose="02020603050405020304" pitchFamily="18" charset="0"/>
                <a:cs typeface="Times New Roman" panose="02020603050405020304" pitchFamily="18" charset="0"/>
              </a:rPr>
              <a:t> </a:t>
            </a:r>
            <a:r>
              <a:rPr lang="de-DE" sz="1400" dirty="0" err="1" smtClean="0">
                <a:latin typeface="Times New Roman" panose="02020603050405020304" pitchFamily="18" charset="0"/>
                <a:cs typeface="Times New Roman" panose="02020603050405020304" pitchFamily="18" charset="0"/>
              </a:rPr>
              <a:t>közül</a:t>
            </a:r>
            <a:r>
              <a:rPr lang="de-DE" sz="1400" dirty="0" smtClean="0">
                <a:latin typeface="Times New Roman" panose="02020603050405020304" pitchFamily="18" charset="0"/>
                <a:cs typeface="Times New Roman" panose="02020603050405020304" pitchFamily="18" charset="0"/>
              </a:rPr>
              <a:t>. </a:t>
            </a:r>
            <a:r>
              <a:rPr lang="de-DE" sz="1400" dirty="0" err="1" smtClean="0">
                <a:latin typeface="Times New Roman" panose="02020603050405020304" pitchFamily="18" charset="0"/>
                <a:cs typeface="Times New Roman" panose="02020603050405020304" pitchFamily="18" charset="0"/>
              </a:rPr>
              <a:t>Úgy</a:t>
            </a:r>
            <a:r>
              <a:rPr lang="de-DE" sz="1400" dirty="0" smtClean="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tartják</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az</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ünnepi</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gyertya</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megnyitja</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az</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utat</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az</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új</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élet</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felé</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ezért</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bír</a:t>
            </a:r>
            <a:r>
              <a:rPr lang="de-DE" sz="1400" dirty="0">
                <a:latin typeface="Times New Roman" panose="02020603050405020304" pitchFamily="18" charset="0"/>
                <a:cs typeface="Times New Roman" panose="02020603050405020304" pitchFamily="18" charset="0"/>
              </a:rPr>
              <a:t> </a:t>
            </a:r>
            <a:r>
              <a:rPr lang="de-DE" sz="1400" dirty="0" err="1">
                <a:latin typeface="Times New Roman" panose="02020603050405020304" pitchFamily="18" charset="0"/>
                <a:cs typeface="Times New Roman" panose="02020603050405020304" pitchFamily="18" charset="0"/>
              </a:rPr>
              <a:t>ekkora</a:t>
            </a:r>
            <a:r>
              <a:rPr lang="de-DE" sz="1400" dirty="0">
                <a:latin typeface="Times New Roman" panose="02020603050405020304" pitchFamily="18" charset="0"/>
                <a:cs typeface="Times New Roman" panose="02020603050405020304" pitchFamily="18" charset="0"/>
              </a:rPr>
              <a:t> </a:t>
            </a:r>
          </a:p>
          <a:p>
            <a:r>
              <a:rPr lang="hu-HU" sz="1400" b="1" i="1" dirty="0">
                <a:latin typeface="Times New Roman" panose="02020603050405020304" pitchFamily="18" charset="0"/>
                <a:cs typeface="Times New Roman" panose="02020603050405020304" pitchFamily="18" charset="0"/>
              </a:rPr>
              <a:t>Tojás</a:t>
            </a:r>
            <a:r>
              <a:rPr lang="hu-HU" sz="1400" i="1" dirty="0">
                <a:latin typeface="Times New Roman" panose="02020603050405020304" pitchFamily="18" charset="0"/>
                <a:cs typeface="Times New Roman" panose="02020603050405020304" pitchFamily="18" charset="0"/>
              </a:rPr>
              <a:t> </a:t>
            </a:r>
            <a:r>
              <a:rPr lang="hu-HU" sz="1400" dirty="0">
                <a:latin typeface="Times New Roman" panose="02020603050405020304" pitchFamily="18" charset="0"/>
                <a:cs typeface="Times New Roman" panose="02020603050405020304" pitchFamily="18" charset="0"/>
              </a:rPr>
              <a:t>– az élet újjászületésének, a termékenységnek a legősibb jelképe. Bármilyen kicsi is, képes a világegyetem nagyságát s az élettelenből az élőbe való átmenet rejtélyét jelképezni</a:t>
            </a:r>
            <a:r>
              <a:rPr lang="hu-HU" sz="1400" dirty="0" smtClean="0">
                <a:latin typeface="Times New Roman" panose="02020603050405020304" pitchFamily="18" charset="0"/>
                <a:cs typeface="Times New Roman" panose="02020603050405020304" pitchFamily="18" charset="0"/>
              </a:rPr>
              <a:t>.</a:t>
            </a:r>
            <a:endParaRPr lang="de-DE" sz="1400" dirty="0" smtClean="0">
              <a:latin typeface="Times New Roman" panose="02020603050405020304" pitchFamily="18" charset="0"/>
              <a:cs typeface="Times New Roman" panose="02020603050405020304" pitchFamily="18" charset="0"/>
            </a:endParaRPr>
          </a:p>
          <a:p>
            <a:r>
              <a:rPr lang="hu-HU" sz="1400" b="1" i="1" dirty="0" smtClean="0">
                <a:latin typeface="Times New Roman" panose="02020603050405020304" pitchFamily="18" charset="0"/>
                <a:cs typeface="Times New Roman" panose="02020603050405020304" pitchFamily="18" charset="0"/>
              </a:rPr>
              <a:t>Húsvéti tűz</a:t>
            </a:r>
            <a:r>
              <a:rPr lang="de-DE" sz="1400" b="1" i="1" dirty="0" smtClean="0">
                <a:latin typeface="Times New Roman" panose="02020603050405020304" pitchFamily="18" charset="0"/>
                <a:cs typeface="Times New Roman" panose="02020603050405020304" pitchFamily="18" charset="0"/>
              </a:rPr>
              <a:t> </a:t>
            </a:r>
            <a:r>
              <a:rPr lang="de-DE" sz="1400" b="1" dirty="0" smtClean="0">
                <a:latin typeface="Times New Roman" panose="02020603050405020304" pitchFamily="18" charset="0"/>
                <a:cs typeface="Times New Roman" panose="02020603050405020304" pitchFamily="18" charset="0"/>
              </a:rPr>
              <a:t>- </a:t>
            </a:r>
            <a:r>
              <a:rPr lang="hu-HU" sz="1400" dirty="0" smtClean="0">
                <a:latin typeface="Times New Roman" panose="02020603050405020304" pitchFamily="18" charset="0"/>
                <a:cs typeface="Times New Roman" panose="02020603050405020304" pitchFamily="18" charset="0"/>
              </a:rPr>
              <a:t>Akárcsak </a:t>
            </a:r>
            <a:r>
              <a:rPr lang="hu-HU" sz="1400" dirty="0">
                <a:latin typeface="Times New Roman" panose="02020603050405020304" pitchFamily="18" charset="0"/>
                <a:cs typeface="Times New Roman" panose="02020603050405020304" pitchFamily="18" charset="0"/>
              </a:rPr>
              <a:t>a tavaszi napsugár a tél feletti győzelmet, a hosszú hideg időszak utáni felmelegedést jelenti, ugyanezt jelenti Jézus eljövetele húsvétkor. A szent húsvéti tűz meggyújtása a keresztények számára a húsvét központi eseménye. A tüzet a Nagyszombati (szombatról vasárnapra virradóan) liturgia elején gyújtják és szentelik meg. A húsvéti tűzről gyújtják meg a húsvéti gyertyákat, amit aztán az ünnepélyes templomi bevonuláskor a „Krisztus világossága” háromszori eléneklésével visznek be a sötét templomba</a:t>
            </a:r>
            <a:r>
              <a:rPr lang="hu-HU" sz="1400" dirty="0" smtClean="0">
                <a:latin typeface="Times New Roman" panose="02020603050405020304" pitchFamily="18" charset="0"/>
                <a:cs typeface="Times New Roman" panose="02020603050405020304" pitchFamily="18" charset="0"/>
              </a:rPr>
              <a:t>.</a:t>
            </a:r>
            <a:endParaRPr lang="de-DE" sz="1400" dirty="0" smtClean="0">
              <a:latin typeface="Times New Roman" panose="02020603050405020304" pitchFamily="18" charset="0"/>
              <a:cs typeface="Times New Roman" panose="02020603050405020304" pitchFamily="18" charset="0"/>
            </a:endParaRPr>
          </a:p>
          <a:p>
            <a:r>
              <a:rPr lang="hu-HU" sz="1400" b="1" i="1" dirty="0" smtClean="0">
                <a:latin typeface="Times New Roman" panose="02020603050405020304" pitchFamily="18" charset="0"/>
                <a:cs typeface="Times New Roman" panose="02020603050405020304" pitchFamily="18" charset="0"/>
              </a:rPr>
              <a:t>Búza</a:t>
            </a:r>
            <a:r>
              <a:rPr lang="de-DE" sz="1400" b="1" dirty="0" smtClean="0">
                <a:latin typeface="Times New Roman" panose="02020603050405020304" pitchFamily="18" charset="0"/>
                <a:cs typeface="Times New Roman" panose="02020603050405020304" pitchFamily="18" charset="0"/>
              </a:rPr>
              <a:t> - </a:t>
            </a:r>
            <a:r>
              <a:rPr lang="hu-HU" sz="1400" dirty="0" smtClean="0">
                <a:latin typeface="Times New Roman" panose="02020603050405020304" pitchFamily="18" charset="0"/>
                <a:cs typeface="Times New Roman" panose="02020603050405020304" pitchFamily="18" charset="0"/>
              </a:rPr>
              <a:t>A </a:t>
            </a:r>
            <a:r>
              <a:rPr lang="hu-HU" sz="1400" dirty="0">
                <a:latin typeface="Times New Roman" panose="02020603050405020304" pitchFamily="18" charset="0"/>
                <a:cs typeface="Times New Roman" panose="02020603050405020304" pitchFamily="18" charset="0"/>
              </a:rPr>
              <a:t>húsvéti fészekben található, zöld búzahajtásokba helyezett piros tojás jelképezi a feltámadott Jézust. A búzaszem feláldozza addigi formáját ahhoz, hogy </a:t>
            </a:r>
            <a:r>
              <a:rPr lang="hu-HU" sz="1400" b="1" dirty="0">
                <a:latin typeface="Times New Roman" panose="02020603050405020304" pitchFamily="18" charset="0"/>
                <a:cs typeface="Times New Roman" panose="02020603050405020304" pitchFamily="18" charset="0"/>
              </a:rPr>
              <a:t>a hajtás kizöldülhessen.</a:t>
            </a:r>
            <a:r>
              <a:rPr lang="hu-HU" sz="1400" dirty="0">
                <a:latin typeface="Times New Roman" panose="02020603050405020304" pitchFamily="18" charset="0"/>
                <a:cs typeface="Times New Roman" panose="02020603050405020304" pitchFamily="18" charset="0"/>
              </a:rPr>
              <a:t> Mérete ugyan nem nagy, de a csírájában lévő erő igen, ez jelképezheti a bennünk lévő csírát is.</a:t>
            </a:r>
          </a:p>
          <a:p>
            <a:r>
              <a:rPr lang="hu-HU" sz="1400" dirty="0">
                <a:latin typeface="Times New Roman" panose="02020603050405020304" pitchFamily="18" charset="0"/>
                <a:cs typeface="Times New Roman" panose="02020603050405020304" pitchFamily="18" charset="0"/>
              </a:rPr>
              <a:t> </a:t>
            </a:r>
          </a:p>
          <a:p>
            <a:endParaRPr lang="hu-HU" sz="1400" b="1" i="1" dirty="0">
              <a:latin typeface="Times New Roman" panose="02020603050405020304" pitchFamily="18" charset="0"/>
              <a:cs typeface="Times New Roman" panose="02020603050405020304" pitchFamily="18" charset="0"/>
            </a:endParaRPr>
          </a:p>
          <a:p>
            <a:endParaRPr lang="hu-H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00019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142852"/>
            <a:ext cx="9001156" cy="6540252"/>
          </a:xfrm>
          <a:prstGeom prst="rect">
            <a:avLst/>
          </a:prstGeom>
          <a:noFill/>
        </p:spPr>
        <p:txBody>
          <a:bodyPr wrap="square" rtlCol="0">
            <a:spAutoFit/>
          </a:bodyPr>
          <a:lstStyle/>
          <a:p>
            <a:r>
              <a:rPr lang="hu-HU" sz="1200" b="1" dirty="0" smtClean="0">
                <a:solidFill>
                  <a:srgbClr val="C00000"/>
                </a:solidFill>
              </a:rPr>
              <a:t>A nagyhét népszokásai</a:t>
            </a:r>
          </a:p>
          <a:p>
            <a:r>
              <a:rPr lang="hu-HU" sz="1100" b="1" dirty="0" smtClean="0"/>
              <a:t>Nagycsütörtöki szokások:</a:t>
            </a:r>
            <a:endParaRPr lang="de-DE" sz="1100" b="1" dirty="0" smtClean="0"/>
          </a:p>
          <a:p>
            <a:r>
              <a:rPr lang="de-DE" sz="1100" dirty="0" smtClean="0"/>
              <a:t> </a:t>
            </a:r>
            <a:r>
              <a:rPr lang="hu-HU" sz="1100" dirty="0" smtClean="0"/>
              <a:t>nagycsütörtöki lábmosás hagyománya, ami az alázatra nevel</a:t>
            </a:r>
            <a:r>
              <a:rPr lang="de-DE" sz="1100" dirty="0" smtClean="0"/>
              <a:t>. V</a:t>
            </a:r>
            <a:r>
              <a:rPr lang="hu-HU" sz="1100" dirty="0" smtClean="0"/>
              <a:t>alamilyen zöld ételt esznek. Zöldcsütörtöknek is hívják.</a:t>
            </a:r>
          </a:p>
          <a:p>
            <a:r>
              <a:rPr lang="de-DE" sz="1100" dirty="0" smtClean="0"/>
              <a:t>A</a:t>
            </a:r>
            <a:r>
              <a:rPr lang="hu-HU" sz="1100" dirty="0" smtClean="0"/>
              <a:t> templomban a harangok utoljára szólalnak meg Nagyszombatig</a:t>
            </a:r>
            <a:r>
              <a:rPr lang="de-DE" sz="1100" dirty="0" smtClean="0"/>
              <a:t> </a:t>
            </a:r>
            <a:r>
              <a:rPr lang="hu-HU" sz="1100" dirty="0" smtClean="0"/>
              <a:t>Jézus utolsó vacsoráját, elfogatását és szenvedésének kezdetét jelöli.</a:t>
            </a:r>
          </a:p>
          <a:p>
            <a:r>
              <a:rPr lang="hu-HU" sz="1100" b="1" dirty="0" smtClean="0"/>
              <a:t>Nagypéntek</a:t>
            </a:r>
            <a:r>
              <a:rPr lang="de-DE" sz="1100" b="1" dirty="0" smtClean="0"/>
              <a:t>  </a:t>
            </a:r>
          </a:p>
          <a:p>
            <a:r>
              <a:rPr lang="hu-HU" sz="1100" dirty="0" smtClean="0"/>
              <a:t>Nagypénteken a mise után az oltáiszentséget más helyre viszik, minden levesznek az oltárról, csak a gyertyatartókat és a lepellel letakart kereszt marad, ami Jézus szenvedésére és lemeztelenítésére utal</a:t>
            </a:r>
            <a:r>
              <a:rPr lang="de-DE" sz="1100" dirty="0" smtClean="0"/>
              <a:t> </a:t>
            </a:r>
            <a:r>
              <a:rPr lang="hu-HU" sz="1100" dirty="0" smtClean="0"/>
              <a:t>Tilos húst enni</a:t>
            </a:r>
            <a:r>
              <a:rPr lang="de-DE" sz="1100" dirty="0" smtClean="0"/>
              <a:t>, </a:t>
            </a:r>
            <a:r>
              <a:rPr lang="de-DE" sz="1100" dirty="0" err="1" smtClean="0"/>
              <a:t>ti</a:t>
            </a:r>
            <a:r>
              <a:rPr lang="hu-HU" sz="1100" dirty="0" smtClean="0"/>
              <a:t>los volt bármilyen háztáji munka. Állattartás, földművelés, fonás, szövés, tüzet sem gyújtottak.</a:t>
            </a:r>
            <a:r>
              <a:rPr lang="de-DE" sz="1100" dirty="0" smtClean="0"/>
              <a:t> </a:t>
            </a:r>
            <a:r>
              <a:rPr lang="hu-HU" sz="1100" dirty="0" smtClean="0"/>
              <a:t>Úgy hitték, aki még napfelkelte előtt lefürdik, az nem betegszik meg.</a:t>
            </a:r>
            <a:r>
              <a:rPr lang="de-DE" sz="1100" dirty="0" smtClean="0"/>
              <a:t> </a:t>
            </a:r>
            <a:r>
              <a:rPr lang="hu-HU" sz="1100" dirty="0" smtClean="0"/>
              <a:t>Maximum háromszor esznek, amiből csak egy alkalommal lakhatnak jól.</a:t>
            </a:r>
            <a:r>
              <a:rPr lang="de-DE" sz="1100" dirty="0" smtClean="0"/>
              <a:t> </a:t>
            </a:r>
            <a:r>
              <a:rPr lang="hu-HU" sz="1100" dirty="0" smtClean="0"/>
              <a:t>A keresztútjárás során megemlékeznek Jézus szenvedésének állomásairól. Hagyományosan 14 állomásból áll.</a:t>
            </a:r>
          </a:p>
          <a:p>
            <a:r>
              <a:rPr lang="hu-HU" sz="1100" b="1" dirty="0" smtClean="0"/>
              <a:t>Nagyszombat</a:t>
            </a:r>
          </a:p>
          <a:p>
            <a:r>
              <a:rPr lang="hu-HU" sz="1100" dirty="0" smtClean="0"/>
              <a:t>Véget ér a nagyvennapos böjt.</a:t>
            </a:r>
            <a:r>
              <a:rPr lang="de-DE" sz="1100" dirty="0" smtClean="0"/>
              <a:t> </a:t>
            </a:r>
            <a:r>
              <a:rPr lang="hu-HU" sz="1100" dirty="0" smtClean="0"/>
              <a:t>Szokás volt az első harangszóra megrázni a gyümölcsfák törzsét, hogy a régi rossz termés lehulljon és az új ne legyen férges.</a:t>
            </a:r>
            <a:r>
              <a:rPr lang="de-DE" sz="1100" dirty="0" smtClean="0"/>
              <a:t> </a:t>
            </a:r>
            <a:r>
              <a:rPr lang="hu-HU" sz="1100" dirty="0" smtClean="0"/>
              <a:t>A tűz hamuját, parazsát eltették és gyógyításra használták és a földeken elszórták.</a:t>
            </a:r>
            <a:r>
              <a:rPr lang="de-DE" sz="1100" dirty="0" smtClean="0"/>
              <a:t> </a:t>
            </a:r>
            <a:r>
              <a:rPr lang="hu-HU" sz="1100" dirty="0" smtClean="0"/>
              <a:t>Este körmeneteket tartottak.</a:t>
            </a:r>
          </a:p>
          <a:p>
            <a:r>
              <a:rPr lang="hu-HU" sz="1100" dirty="0" smtClean="0"/>
              <a:t>Új tüzet gyújtottak a templomban.</a:t>
            </a:r>
            <a:r>
              <a:rPr lang="de-DE" sz="1100" dirty="0" smtClean="0"/>
              <a:t> </a:t>
            </a:r>
            <a:r>
              <a:rPr lang="hu-HU" sz="1100" dirty="0" smtClean="0"/>
              <a:t>Ezen a napon feküdt Jézus teste a sziklában és várt a feltámadásra.</a:t>
            </a:r>
          </a:p>
          <a:p>
            <a:r>
              <a:rPr lang="hu-HU" sz="1100" b="1" dirty="0" smtClean="0"/>
              <a:t>Húsvétvasárnap</a:t>
            </a:r>
          </a:p>
          <a:p>
            <a:r>
              <a:rPr lang="hu-HU" sz="1100" dirty="0" smtClean="0"/>
              <a:t>A feltámadás napja.</a:t>
            </a:r>
            <a:r>
              <a:rPr lang="de-DE" sz="1100" dirty="0" smtClean="0"/>
              <a:t> </a:t>
            </a:r>
            <a:r>
              <a:rPr lang="hu-HU" sz="1100" dirty="0" smtClean="0"/>
              <a:t>Tilos volt a munka. Állat befogása, föld művelése, nem főztek, nem söpörtek, stb.</a:t>
            </a:r>
          </a:p>
          <a:p>
            <a:r>
              <a:rPr lang="hu-HU" sz="1100" dirty="0" smtClean="0"/>
              <a:t>Ételszentelés hagyománya. A délelőtti misére étellel, itallal mentek, amit egy letakart kosárba vittek.</a:t>
            </a:r>
          </a:p>
          <a:p>
            <a:r>
              <a:rPr lang="hu-HU" sz="1100" b="1" dirty="0" smtClean="0"/>
              <a:t>Húsvéthétfő</a:t>
            </a:r>
          </a:p>
          <a:p>
            <a:r>
              <a:rPr lang="hu-HU" sz="1100" dirty="0" smtClean="0"/>
              <a:t>A locsolkodás napja. A víz az egyik legfontosabb termékenység szimbólum. Ezért volt fontos, hogy a fiatal lányok mindenképpen meg legyenek locsolva, hiszen a húsvét ünnepe a megújulásról és tavaszvárásról szól.</a:t>
            </a:r>
          </a:p>
          <a:p>
            <a:r>
              <a:rPr lang="hu-HU" sz="1100" b="1" dirty="0" smtClean="0"/>
              <a:t>Ételszentelés</a:t>
            </a:r>
          </a:p>
          <a:p>
            <a:r>
              <a:rPr lang="hu-HU" sz="1100" dirty="0" smtClean="0"/>
              <a:t>Húsvétkor a templomba a reggeli misére sonkát, tojást, kalácsot, tormát, bort visznek szép fonott kosarakban letakarva. Az áldás után hazaviszik és feltálalják. Fontos szimbolikája van az áldott étel elfogyasztásának. A betegségek, a rossz távol tartása.</a:t>
            </a:r>
          </a:p>
          <a:p>
            <a:r>
              <a:rPr lang="hu-HU" sz="1100" b="1" dirty="0" smtClean="0"/>
              <a:t>Húsvéti korbácsolás</a:t>
            </a:r>
            <a:r>
              <a:rPr lang="de-DE" sz="1100" b="1" dirty="0" smtClean="0"/>
              <a:t>/</a:t>
            </a:r>
            <a:r>
              <a:rPr lang="de-DE" sz="1100" b="1" dirty="0" err="1" smtClean="0"/>
              <a:t>ütögetés</a:t>
            </a:r>
            <a:endParaRPr lang="hu-HU" sz="1100" b="1" dirty="0" smtClean="0"/>
          </a:p>
          <a:p>
            <a:r>
              <a:rPr lang="hu-HU" sz="1100" dirty="0" smtClean="0"/>
              <a:t>A húsvéti locsolással együtt a korbácsolás </a:t>
            </a:r>
            <a:r>
              <a:rPr lang="de-DE" sz="1100" dirty="0" smtClean="0"/>
              <a:t>(</a:t>
            </a:r>
            <a:r>
              <a:rPr lang="de-DE" sz="1100" dirty="0" err="1" smtClean="0"/>
              <a:t>vessz</a:t>
            </a:r>
            <a:r>
              <a:rPr lang="hu-HU" sz="1100" dirty="0" smtClean="0">
                <a:latin typeface="Times New Roman"/>
                <a:cs typeface="Times New Roman"/>
              </a:rPr>
              <a:t>ő</a:t>
            </a:r>
            <a:r>
              <a:rPr lang="de-DE" sz="1100" dirty="0" err="1" smtClean="0">
                <a:latin typeface="Times New Roman"/>
                <a:cs typeface="Times New Roman"/>
              </a:rPr>
              <a:t>zés</a:t>
            </a:r>
            <a:r>
              <a:rPr lang="de-DE" sz="1100" dirty="0" smtClean="0">
                <a:latin typeface="Times New Roman"/>
                <a:cs typeface="Times New Roman"/>
              </a:rPr>
              <a:t>) </a:t>
            </a:r>
            <a:r>
              <a:rPr lang="hu-HU" sz="1100" dirty="0" smtClean="0"/>
              <a:t>is szokás volt Húsvéthétfőn. A legények sorra járták a lányos házakat és ahol lehetett korbácsoltak, locsolkodtak.</a:t>
            </a:r>
          </a:p>
          <a:p>
            <a:r>
              <a:rPr lang="hu-HU" sz="1100" b="1" dirty="0" smtClean="0"/>
              <a:t>Komatálküldés</a:t>
            </a:r>
          </a:p>
          <a:p>
            <a:r>
              <a:rPr lang="hu-HU" sz="1100" dirty="0" smtClean="0"/>
              <a:t>Barátságot kötni kívánó fiatal fiúk, lányok összeállítanak egy tálat húsvéti ételekből és elküldik egymásnak. Ezzel még szorosabbra a barátságot, ami a későbbiekben rokoni kapcsolatokhoz is vezethet. Többnyire fiú fiúnak és lány lánynak küldte.</a:t>
            </a:r>
          </a:p>
          <a:p>
            <a:r>
              <a:rPr lang="hu-HU" sz="1100" b="1" dirty="0" smtClean="0"/>
              <a:t>Tojásfestés</a:t>
            </a:r>
          </a:p>
          <a:p>
            <a:r>
              <a:rPr lang="hu-HU" sz="1100" dirty="0" smtClean="0"/>
              <a:t>A tojás a termékenység és újjászületés szimbolikáját követi. Ezért kapcsolódik szorosan a húsvéthoz. Korábban inkább a piros és arany szín volt népszerű. Csak a 16. század után kezdtek többféle színt és mintát festeni rá.</a:t>
            </a:r>
            <a:endParaRPr lang="de-DE" sz="1100" dirty="0" smtClean="0"/>
          </a:p>
          <a:p>
            <a:r>
              <a:rPr lang="hu-HU" sz="1100" b="1" dirty="0" smtClean="0"/>
              <a:t>Böjti ételek</a:t>
            </a:r>
            <a:endParaRPr lang="hu-HU" sz="1100" dirty="0" smtClean="0"/>
          </a:p>
          <a:p>
            <a:r>
              <a:rPr lang="hu-HU" sz="1100" dirty="0" smtClean="0"/>
              <a:t>Nagypénteken a hívők tartózkodnak a húsételektől, legfeljebb háromszori étkezés során egyszer szabad jóllakniuk. Az ilyenkor szokásos étrend a rántott leves, a tészta, az ecetes-hagymás hal, vagy éppen a tojásos, tejes ételek. Tipikus böjti ebéd a bableves és mákos tészta is. A böjti tilalom nem terjedt ki azonban a pálinkaivásra.</a:t>
            </a:r>
          </a:p>
          <a:p>
            <a:r>
              <a:rPr lang="hu-HU" sz="1100" b="1" dirty="0" smtClean="0"/>
              <a:t>Tilalmak napja</a:t>
            </a:r>
            <a:endParaRPr lang="hu-HU" sz="1100" dirty="0" smtClean="0"/>
          </a:p>
          <a:p>
            <a:r>
              <a:rPr lang="hu-HU" sz="1100" dirty="0" smtClean="0"/>
              <a:t>A nagypénteket a magyar néphit az egyik legszerencsétlenebb napnak tartotta.  A gyásznap egyben dologtiltó nap is volt. </a:t>
            </a:r>
          </a:p>
          <a:p>
            <a:r>
              <a:rPr lang="hu-HU" sz="1100" dirty="0" smtClean="0"/>
              <a:t>Tiltották az állattartással, földműveléssel kapcsolatos munkákat, mert úgy tartják, hogy akkor megbetegednének, vagy nem lesznek szerencsések.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332656"/>
            <a:ext cx="3456384" cy="5632311"/>
          </a:xfrm>
          <a:prstGeom prst="rect">
            <a:avLst/>
          </a:prstGeom>
        </p:spPr>
        <p:txBody>
          <a:bodyPr wrap="square">
            <a:spAutoFit/>
          </a:bodyPr>
          <a:lstStyle/>
          <a:p>
            <a:r>
              <a:rPr lang="hu-HU" b="1" dirty="0"/>
              <a:t>A nagyhét a magyar népszokások tükrében</a:t>
            </a:r>
            <a:endParaRPr lang="de-DE" dirty="0"/>
          </a:p>
          <a:p>
            <a:r>
              <a:rPr lang="hu-HU" dirty="0"/>
              <a:t> </a:t>
            </a:r>
            <a:r>
              <a:rPr lang="hu-HU" dirty="0" smtClean="0"/>
              <a:t>A </a:t>
            </a:r>
            <a:r>
              <a:rPr lang="hu-HU" dirty="0"/>
              <a:t>nagyböjt utolsó hete virágvasárnaptól, húsvét </a:t>
            </a:r>
            <a:r>
              <a:rPr lang="hu-HU" dirty="0" smtClean="0"/>
              <a:t>vasárnapig</a:t>
            </a:r>
            <a:r>
              <a:rPr lang="de-DE" dirty="0" smtClean="0"/>
              <a:t> </a:t>
            </a:r>
            <a:r>
              <a:rPr lang="hu-HU" dirty="0" smtClean="0"/>
              <a:t> </a:t>
            </a:r>
            <a:r>
              <a:rPr lang="hu-HU" dirty="0"/>
              <a:t>tartó idő a nagyhét.</a:t>
            </a:r>
            <a:endParaRPr lang="de-DE" dirty="0"/>
          </a:p>
          <a:p>
            <a:r>
              <a:rPr lang="hu-HU" b="1" i="1" dirty="0"/>
              <a:t> </a:t>
            </a:r>
            <a:endParaRPr lang="de-DE" dirty="0"/>
          </a:p>
          <a:p>
            <a:r>
              <a:rPr lang="hu-HU" b="1" i="1" dirty="0">
                <a:solidFill>
                  <a:srgbClr val="C00000"/>
                </a:solidFill>
              </a:rPr>
              <a:t>Virágvasárnap</a:t>
            </a:r>
            <a:r>
              <a:rPr lang="hu-HU" b="1" i="1" dirty="0"/>
              <a:t/>
            </a:r>
            <a:br>
              <a:rPr lang="hu-HU" b="1" i="1" dirty="0"/>
            </a:br>
            <a:r>
              <a:rPr lang="hu-HU" dirty="0"/>
              <a:t>Jézus Jeruzsálembe való bevonulásának emlékére a húsvét előtti vasárnapot </a:t>
            </a:r>
            <a:r>
              <a:rPr lang="hu-HU" b="1" dirty="0">
                <a:solidFill>
                  <a:srgbClr val="C00000"/>
                </a:solidFill>
              </a:rPr>
              <a:t>virágvasárnap</a:t>
            </a:r>
            <a:r>
              <a:rPr lang="hu-HU" dirty="0"/>
              <a:t>nak nevezzük. </a:t>
            </a:r>
            <a:endParaRPr lang="de-DE" dirty="0" smtClean="0"/>
          </a:p>
          <a:p>
            <a:r>
              <a:rPr lang="hu-HU" dirty="0" smtClean="0">
                <a:solidFill>
                  <a:srgbClr val="C00000"/>
                </a:solidFill>
              </a:rPr>
              <a:t>Jézus </a:t>
            </a:r>
            <a:r>
              <a:rPr lang="hu-HU" dirty="0">
                <a:solidFill>
                  <a:srgbClr val="C00000"/>
                </a:solidFill>
              </a:rPr>
              <a:t>szamárháton </a:t>
            </a:r>
            <a:r>
              <a:rPr lang="hu-HU" dirty="0"/>
              <a:t>érkezett a városba, a nép virágokat, pálmaágakat hintett lába elé, így dicsőítette. </a:t>
            </a:r>
            <a:r>
              <a:rPr lang="de-DE" dirty="0" smtClean="0"/>
              <a:t>A</a:t>
            </a:r>
            <a:r>
              <a:rPr lang="hu-HU" dirty="0" smtClean="0"/>
              <a:t> barkát a virágvasárnapi szentmise előtt a pap megáldja, a hívek pedig a mise végén hazaviszik, majd a következő év hamvazószerdáján elégetik, ezzel készülve az új böjti időszakra</a:t>
            </a:r>
            <a:endParaRPr lang="de-DE"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7904" y="332656"/>
            <a:ext cx="3026282" cy="20507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48" y="3643314"/>
            <a:ext cx="3777652" cy="30797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églalap 2"/>
          <p:cNvSpPr/>
          <p:nvPr/>
        </p:nvSpPr>
        <p:spPr>
          <a:xfrm>
            <a:off x="3923928" y="2719034"/>
            <a:ext cx="5040560" cy="923330"/>
          </a:xfrm>
          <a:prstGeom prst="rect">
            <a:avLst/>
          </a:prstGeom>
        </p:spPr>
        <p:txBody>
          <a:bodyPr wrap="square">
            <a:spAutoFit/>
          </a:bodyPr>
          <a:lstStyle/>
          <a:p>
            <a:r>
              <a:rPr lang="pl-PL" b="1" dirty="0">
                <a:solidFill>
                  <a:srgbClr val="C00000"/>
                </a:solidFill>
              </a:rPr>
              <a:t>A szamár </a:t>
            </a:r>
            <a:r>
              <a:rPr lang="hu-HU" dirty="0" smtClean="0"/>
              <a:t> a nyájat összetartó pásztorok állata volt, szemben a lóval, amely a katonaság és az erőszak jelképe volt</a:t>
            </a:r>
            <a:endParaRPr lang="de-DE" b="1" dirty="0">
              <a:solidFill>
                <a:srgbClr val="C00000"/>
              </a:solidFill>
            </a:endParaRPr>
          </a:p>
        </p:txBody>
      </p:sp>
      <p:sp>
        <p:nvSpPr>
          <p:cNvPr id="8" name="Textfeld 7"/>
          <p:cNvSpPr txBox="1"/>
          <p:nvPr/>
        </p:nvSpPr>
        <p:spPr>
          <a:xfrm>
            <a:off x="6643702" y="214291"/>
            <a:ext cx="2357454" cy="2431435"/>
          </a:xfrm>
          <a:prstGeom prst="rect">
            <a:avLst/>
          </a:prstGeom>
          <a:solidFill>
            <a:srgbClr val="CCFFCC"/>
          </a:solidFill>
        </p:spPr>
        <p:txBody>
          <a:bodyPr wrap="square" rtlCol="0">
            <a:spAutoFit/>
          </a:bodyPr>
          <a:lstStyle/>
          <a:p>
            <a:pPr>
              <a:buFont typeface="Arial" pitchFamily="34" charset="0"/>
              <a:buChar char="•"/>
            </a:pPr>
            <a:r>
              <a:rPr lang="de-DE" sz="1400" dirty="0" err="1" smtClean="0"/>
              <a:t>Eredetileg</a:t>
            </a:r>
            <a:r>
              <a:rPr lang="de-DE" sz="1400" dirty="0" smtClean="0"/>
              <a:t> </a:t>
            </a:r>
            <a:r>
              <a:rPr lang="de-DE" sz="1400" dirty="0" err="1" smtClean="0"/>
              <a:t>pálmaszentelés</a:t>
            </a:r>
            <a:r>
              <a:rPr lang="de-DE" sz="1400" dirty="0" smtClean="0"/>
              <a:t>,</a:t>
            </a:r>
          </a:p>
          <a:p>
            <a:pPr>
              <a:buFont typeface="Arial" pitchFamily="34" charset="0"/>
              <a:buChar char="•"/>
            </a:pPr>
            <a:r>
              <a:rPr lang="de-DE" sz="1400" dirty="0" err="1" smtClean="0"/>
              <a:t>Pálma</a:t>
            </a:r>
            <a:r>
              <a:rPr lang="de-DE" sz="1400" dirty="0" smtClean="0"/>
              <a:t> </a:t>
            </a:r>
            <a:r>
              <a:rPr lang="de-DE" sz="1400" dirty="0" err="1" smtClean="0"/>
              <a:t>helyett</a:t>
            </a:r>
            <a:r>
              <a:rPr lang="de-DE" sz="1400" dirty="0" smtClean="0"/>
              <a:t> </a:t>
            </a:r>
            <a:r>
              <a:rPr lang="de-DE" sz="1400" b="1" u="sng" dirty="0" err="1" smtClean="0"/>
              <a:t>barkaág</a:t>
            </a:r>
            <a:endParaRPr lang="de-DE" sz="1400" b="1" u="sng" dirty="0" smtClean="0"/>
          </a:p>
          <a:p>
            <a:endParaRPr lang="de-DE" sz="1600" b="1" u="sng" dirty="0" smtClean="0"/>
          </a:p>
          <a:p>
            <a:pPr>
              <a:buFontTx/>
              <a:buChar char="-"/>
            </a:pPr>
            <a:r>
              <a:rPr lang="de-DE" sz="1200" dirty="0" smtClean="0"/>
              <a:t> A </a:t>
            </a:r>
            <a:r>
              <a:rPr lang="de-DE" sz="1200" dirty="0" err="1" smtClean="0"/>
              <a:t>szentelt</a:t>
            </a:r>
            <a:r>
              <a:rPr lang="de-DE" sz="1200" dirty="0" smtClean="0"/>
              <a:t> </a:t>
            </a:r>
            <a:r>
              <a:rPr lang="de-DE" sz="1200" dirty="0" err="1" smtClean="0"/>
              <a:t>barkát</a:t>
            </a:r>
            <a:r>
              <a:rPr lang="de-DE" sz="1200" dirty="0" smtClean="0"/>
              <a:t> </a:t>
            </a:r>
            <a:r>
              <a:rPr lang="de-DE" sz="1200" dirty="0" err="1" smtClean="0"/>
              <a:t>otthon</a:t>
            </a:r>
            <a:r>
              <a:rPr lang="de-DE" sz="1200" dirty="0" smtClean="0"/>
              <a:t> a </a:t>
            </a:r>
          </a:p>
          <a:p>
            <a:r>
              <a:rPr lang="de-DE" sz="1200" dirty="0" err="1" smtClean="0"/>
              <a:t>házi</a:t>
            </a:r>
            <a:r>
              <a:rPr lang="de-DE" sz="1200" dirty="0" smtClean="0"/>
              <a:t> </a:t>
            </a:r>
            <a:r>
              <a:rPr lang="de-DE" sz="1200" dirty="0" err="1" smtClean="0"/>
              <a:t>oltárra</a:t>
            </a:r>
            <a:r>
              <a:rPr lang="de-DE" sz="1200" dirty="0" smtClean="0"/>
              <a:t> </a:t>
            </a:r>
            <a:r>
              <a:rPr lang="de-DE" sz="1200" dirty="0" err="1" smtClean="0"/>
              <a:t>vagy</a:t>
            </a:r>
            <a:r>
              <a:rPr lang="de-DE" sz="1200" dirty="0" smtClean="0"/>
              <a:t> </a:t>
            </a:r>
            <a:r>
              <a:rPr lang="de-DE" sz="1200" dirty="0" err="1" smtClean="0"/>
              <a:t>egy</a:t>
            </a:r>
            <a:r>
              <a:rPr lang="de-DE" sz="1200" dirty="0" smtClean="0"/>
              <a:t> </a:t>
            </a:r>
            <a:r>
              <a:rPr lang="de-DE" sz="1200" dirty="0" err="1" smtClean="0"/>
              <a:t>szentkép</a:t>
            </a:r>
            <a:r>
              <a:rPr lang="de-DE" sz="1200" dirty="0" smtClean="0"/>
              <a:t> </a:t>
            </a:r>
            <a:r>
              <a:rPr lang="de-DE" sz="1200" dirty="0" err="1" smtClean="0"/>
              <a:t>fölé</a:t>
            </a:r>
            <a:r>
              <a:rPr lang="de-DE" sz="1200" dirty="0" smtClean="0"/>
              <a:t> </a:t>
            </a:r>
          </a:p>
          <a:p>
            <a:r>
              <a:rPr lang="de-DE" sz="1200" dirty="0" err="1" smtClean="0"/>
              <a:t>helyezték</a:t>
            </a:r>
            <a:r>
              <a:rPr lang="de-DE" sz="1200" dirty="0" smtClean="0"/>
              <a:t> </a:t>
            </a:r>
            <a:r>
              <a:rPr lang="de-DE" sz="1200" dirty="0" err="1" smtClean="0"/>
              <a:t>el</a:t>
            </a:r>
            <a:r>
              <a:rPr lang="de-DE" sz="1200" dirty="0" smtClean="0"/>
              <a:t>. </a:t>
            </a:r>
            <a:r>
              <a:rPr lang="de-DE" sz="1200" dirty="0" err="1" smtClean="0"/>
              <a:t>Azt</a:t>
            </a:r>
            <a:r>
              <a:rPr lang="de-DE" sz="1200" dirty="0" smtClean="0"/>
              <a:t> </a:t>
            </a:r>
            <a:r>
              <a:rPr lang="de-DE" sz="1200" dirty="0" err="1" smtClean="0"/>
              <a:t>tartották</a:t>
            </a:r>
            <a:r>
              <a:rPr lang="de-DE" sz="1200" dirty="0" smtClean="0"/>
              <a:t>, </a:t>
            </a:r>
            <a:r>
              <a:rPr lang="de-DE" sz="1200" dirty="0" err="1" smtClean="0"/>
              <a:t>hogy</a:t>
            </a:r>
            <a:endParaRPr lang="de-DE" sz="1200" dirty="0" smtClean="0"/>
          </a:p>
          <a:p>
            <a:r>
              <a:rPr lang="de-DE" sz="1200" dirty="0" smtClean="0"/>
              <a:t> </a:t>
            </a:r>
            <a:r>
              <a:rPr lang="de-DE" sz="1200" dirty="0" err="1" smtClean="0"/>
              <a:t>megvéd</a:t>
            </a:r>
            <a:r>
              <a:rPr lang="de-DE" sz="1200" dirty="0" smtClean="0"/>
              <a:t> </a:t>
            </a:r>
            <a:r>
              <a:rPr lang="de-DE" sz="1200" dirty="0" err="1" smtClean="0"/>
              <a:t>az</a:t>
            </a:r>
            <a:r>
              <a:rPr lang="de-DE" sz="1200" dirty="0" smtClean="0"/>
              <a:t> </a:t>
            </a:r>
            <a:r>
              <a:rPr lang="de-DE" sz="1200" dirty="0" err="1" smtClean="0"/>
              <a:t>elemi</a:t>
            </a:r>
            <a:r>
              <a:rPr lang="de-DE" sz="1200" dirty="0" smtClean="0"/>
              <a:t> </a:t>
            </a:r>
            <a:r>
              <a:rPr lang="de-DE" sz="1200" dirty="0" err="1" smtClean="0"/>
              <a:t>csapások</a:t>
            </a:r>
            <a:r>
              <a:rPr lang="de-DE" sz="1200" dirty="0" smtClean="0"/>
              <a:t>, </a:t>
            </a:r>
          </a:p>
          <a:p>
            <a:r>
              <a:rPr lang="de-DE" sz="1200" dirty="0" smtClean="0"/>
              <a:t>a </a:t>
            </a:r>
            <a:r>
              <a:rPr lang="de-DE" sz="1200" dirty="0" err="1" smtClean="0"/>
              <a:t>jégverés</a:t>
            </a:r>
            <a:r>
              <a:rPr lang="de-DE" sz="1200" dirty="0" smtClean="0"/>
              <a:t>, a </a:t>
            </a:r>
            <a:r>
              <a:rPr lang="de-DE" sz="1200" dirty="0" err="1" smtClean="0"/>
              <a:t>betegségek</a:t>
            </a:r>
            <a:r>
              <a:rPr lang="de-DE" sz="1200" dirty="0" smtClean="0"/>
              <a:t> </a:t>
            </a:r>
            <a:r>
              <a:rPr lang="de-DE" sz="1200" dirty="0" err="1" smtClean="0"/>
              <a:t>ellen</a:t>
            </a:r>
            <a:r>
              <a:rPr lang="de-DE" sz="1200" dirty="0" smtClean="0"/>
              <a:t>.</a:t>
            </a:r>
          </a:p>
          <a:p>
            <a:pPr>
              <a:buFontTx/>
              <a:buChar char="-"/>
            </a:pPr>
            <a:r>
              <a:rPr lang="de-DE" sz="1200" dirty="0" err="1" smtClean="0"/>
              <a:t>Felhasználták</a:t>
            </a:r>
            <a:r>
              <a:rPr lang="de-DE" sz="1200" dirty="0" smtClean="0"/>
              <a:t> </a:t>
            </a:r>
            <a:r>
              <a:rPr lang="de-DE" sz="1200" dirty="0" err="1" smtClean="0"/>
              <a:t>gyógyításra</a:t>
            </a:r>
            <a:r>
              <a:rPr lang="de-DE" sz="1200" dirty="0" smtClean="0"/>
              <a:t>,</a:t>
            </a:r>
          </a:p>
          <a:p>
            <a:pPr>
              <a:buFontTx/>
              <a:buChar char="-"/>
            </a:pPr>
            <a:r>
              <a:rPr lang="de-DE" sz="1200" dirty="0" smtClean="0"/>
              <a:t> V</a:t>
            </a:r>
            <a:r>
              <a:rPr lang="hu-HU" sz="1200" dirty="0" smtClean="0"/>
              <a:t>eteményesébe tűzve pedig a </a:t>
            </a:r>
            <a:endParaRPr lang="de-DE" sz="1200" dirty="0" smtClean="0"/>
          </a:p>
          <a:p>
            <a:r>
              <a:rPr lang="hu-HU" sz="1200" dirty="0" smtClean="0"/>
              <a:t>terményt is növeli</a:t>
            </a:r>
            <a:endParaRPr lang="de-DE" sz="1200" dirty="0" smtClean="0"/>
          </a:p>
          <a:p>
            <a:r>
              <a:rPr lang="de-DE" sz="1200" dirty="0" smtClean="0"/>
              <a:t>- </a:t>
            </a:r>
            <a:r>
              <a:rPr lang="de-DE" sz="1200" dirty="0" err="1" smtClean="0"/>
              <a:t>Rontás</a:t>
            </a:r>
            <a:r>
              <a:rPr lang="de-DE" sz="1200" dirty="0" smtClean="0"/>
              <a:t> </a:t>
            </a:r>
            <a:r>
              <a:rPr lang="de-DE" sz="1200" dirty="0" err="1" smtClean="0"/>
              <a:t>ellen</a:t>
            </a:r>
            <a:r>
              <a:rPr lang="de-DE" sz="1200" dirty="0" smtClean="0"/>
              <a:t> </a:t>
            </a:r>
            <a:r>
              <a:rPr lang="de-DE" sz="1200" dirty="0" err="1" smtClean="0"/>
              <a:t>barkafüstölés</a:t>
            </a:r>
            <a:endParaRPr lang="de-DE" sz="1200" dirty="0" smtClean="0"/>
          </a:p>
        </p:txBody>
      </p:sp>
    </p:spTree>
    <p:extLst>
      <p:ext uri="{BB962C8B-B14F-4D97-AF65-F5344CB8AC3E}">
        <p14:creationId xmlns:p14="http://schemas.microsoft.com/office/powerpoint/2010/main" xmlns="" val="4016969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16633"/>
            <a:ext cx="8424936" cy="1754326"/>
          </a:xfrm>
          <a:prstGeom prst="rect">
            <a:avLst/>
          </a:prstGeom>
        </p:spPr>
        <p:txBody>
          <a:bodyPr wrap="square">
            <a:spAutoFit/>
          </a:bodyPr>
          <a:lstStyle/>
          <a:p>
            <a:r>
              <a:rPr lang="hu-HU" b="1" dirty="0" smtClean="0">
                <a:solidFill>
                  <a:srgbClr val="C00000"/>
                </a:solidFill>
              </a:rPr>
              <a:t>Virágvasárnap </a:t>
            </a:r>
            <a:r>
              <a:rPr lang="hu-HU" dirty="0" smtClean="0"/>
              <a:t>a nagyhét kezdete, Szent Urunk földi életének sorsdöntő napjai jönnek el. Beteljesednek a próféciák, Jézus lábai elé virágot és pálmaágakat dobálnak a zarándokok, éneklik a Hallél-zsoltárt. Hozsánna meleg köszöntése száll felé, lelki szemei előtt pedig már a vérpanorámás pusztulás üszke, és a kétezer éves </a:t>
            </a:r>
            <a:r>
              <a:rPr lang="hu-HU" dirty="0" err="1" smtClean="0"/>
              <a:t>szétszórattatás</a:t>
            </a:r>
            <a:r>
              <a:rPr lang="hu-HU" dirty="0" smtClean="0"/>
              <a:t> démona sejlik fel. Zokogásban tör ki! – És nem magát, hanem pusztuló népét és hazáját siratja el.</a:t>
            </a:r>
            <a:br>
              <a:rPr lang="hu-HU" dirty="0" smtClean="0"/>
            </a:br>
            <a:r>
              <a:rPr lang="hu-HU" dirty="0" smtClean="0"/>
              <a:t>Ez a város, ez a nép megölte a prófétákat, végül pedig az Egyszülöttet.</a:t>
            </a:r>
            <a:endParaRPr lang="de-DE" dirty="0"/>
          </a:p>
        </p:txBody>
      </p:sp>
      <p:sp>
        <p:nvSpPr>
          <p:cNvPr id="3" name="Téglalap 2"/>
          <p:cNvSpPr/>
          <p:nvPr/>
        </p:nvSpPr>
        <p:spPr>
          <a:xfrm>
            <a:off x="214282" y="2000240"/>
            <a:ext cx="5400599" cy="1754326"/>
          </a:xfrm>
          <a:prstGeom prst="rect">
            <a:avLst/>
          </a:prstGeom>
          <a:solidFill>
            <a:srgbClr val="CCFFCC"/>
          </a:solidFill>
        </p:spPr>
        <p:txBody>
          <a:bodyPr wrap="square">
            <a:spAutoFit/>
          </a:bodyPr>
          <a:lstStyle/>
          <a:p>
            <a:r>
              <a:rPr lang="de-DE" b="1" i="1" dirty="0" err="1" smtClean="0">
                <a:solidFill>
                  <a:srgbClr val="C00000"/>
                </a:solidFill>
              </a:rPr>
              <a:t>Virágvasárnaphoz</a:t>
            </a:r>
            <a:r>
              <a:rPr lang="de-DE" b="1" i="1" dirty="0" smtClean="0">
                <a:solidFill>
                  <a:srgbClr val="C00000"/>
                </a:solidFill>
              </a:rPr>
              <a:t> </a:t>
            </a:r>
            <a:r>
              <a:rPr lang="de-DE" b="1" i="1" dirty="0" err="1" smtClean="0">
                <a:solidFill>
                  <a:srgbClr val="C00000"/>
                </a:solidFill>
              </a:rPr>
              <a:t>két</a:t>
            </a:r>
            <a:r>
              <a:rPr lang="de-DE" b="1" i="1" dirty="0" smtClean="0">
                <a:solidFill>
                  <a:srgbClr val="C00000"/>
                </a:solidFill>
              </a:rPr>
              <a:t> </a:t>
            </a:r>
            <a:r>
              <a:rPr lang="de-DE" b="1" i="1" dirty="0" err="1" smtClean="0">
                <a:solidFill>
                  <a:srgbClr val="C00000"/>
                </a:solidFill>
              </a:rPr>
              <a:t>jellegzetes</a:t>
            </a:r>
            <a:r>
              <a:rPr lang="de-DE" b="1" i="1" dirty="0" smtClean="0">
                <a:solidFill>
                  <a:srgbClr val="C00000"/>
                </a:solidFill>
              </a:rPr>
              <a:t> </a:t>
            </a:r>
            <a:r>
              <a:rPr lang="de-DE" b="1" i="1" dirty="0" err="1" smtClean="0">
                <a:solidFill>
                  <a:srgbClr val="C00000"/>
                </a:solidFill>
              </a:rPr>
              <a:t>leányszokás</a:t>
            </a:r>
            <a:r>
              <a:rPr lang="de-DE" b="1" i="1" dirty="0" smtClean="0">
                <a:solidFill>
                  <a:srgbClr val="C00000"/>
                </a:solidFill>
              </a:rPr>
              <a:t> </a:t>
            </a:r>
            <a:r>
              <a:rPr lang="de-DE" b="1" i="1" dirty="0" err="1" smtClean="0">
                <a:solidFill>
                  <a:srgbClr val="C00000"/>
                </a:solidFill>
              </a:rPr>
              <a:t>kapcsolódott</a:t>
            </a:r>
            <a:r>
              <a:rPr lang="de-DE" i="1" dirty="0" smtClean="0"/>
              <a:t>:</a:t>
            </a:r>
          </a:p>
          <a:p>
            <a:r>
              <a:rPr lang="hu-HU" b="1" dirty="0"/>
              <a:t>A </a:t>
            </a:r>
            <a:r>
              <a:rPr lang="hu-HU" b="1" i="1" dirty="0"/>
              <a:t>kisze</a:t>
            </a:r>
            <a:r>
              <a:rPr lang="hu-HU" i="1" dirty="0"/>
              <a:t> </a:t>
            </a:r>
            <a:r>
              <a:rPr lang="hu-HU" dirty="0"/>
              <a:t>többnyire menyecskének öltöztetett szalmabáb. A kiszejárást a bábu elkészítése, ruhájának összeszedése előzte meg. A lányok énekszóval vitték végig a falun, majd a falu végén vízbe vetették vagy elégették. </a:t>
            </a:r>
            <a:endParaRPr lang="de-DE" i="1" dirty="0"/>
          </a:p>
        </p:txBody>
      </p:sp>
      <p:pic>
        <p:nvPicPr>
          <p:cNvPr id="4" name="Kép 3" descr="Kiszebáb"/>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57356" y="4857760"/>
            <a:ext cx="1928826" cy="1424575"/>
          </a:xfrm>
          <a:prstGeom prst="rect">
            <a:avLst/>
          </a:prstGeom>
          <a:noFill/>
          <a:ln>
            <a:noFill/>
          </a:ln>
        </p:spPr>
      </p:pic>
      <p:sp>
        <p:nvSpPr>
          <p:cNvPr id="5" name="Téglalap 4"/>
          <p:cNvSpPr/>
          <p:nvPr/>
        </p:nvSpPr>
        <p:spPr>
          <a:xfrm>
            <a:off x="214282" y="3714752"/>
            <a:ext cx="5143536" cy="923330"/>
          </a:xfrm>
          <a:prstGeom prst="rect">
            <a:avLst/>
          </a:prstGeom>
          <a:solidFill>
            <a:srgbClr val="CCFFCC"/>
          </a:solidFill>
        </p:spPr>
        <p:txBody>
          <a:bodyPr wrap="square">
            <a:spAutoFit/>
          </a:bodyPr>
          <a:lstStyle/>
          <a:p>
            <a:r>
              <a:rPr lang="hu-HU" b="1" dirty="0" smtClean="0"/>
              <a:t>A </a:t>
            </a:r>
            <a:r>
              <a:rPr lang="hu-HU" b="1" dirty="0" err="1" smtClean="0"/>
              <a:t>villőzés</a:t>
            </a:r>
            <a:r>
              <a:rPr lang="hu-HU" b="1" dirty="0" smtClean="0"/>
              <a:t> </a:t>
            </a:r>
            <a:r>
              <a:rPr lang="hu-HU" dirty="0" smtClean="0"/>
              <a:t>fő kelléke a különböző nagyságú </a:t>
            </a:r>
            <a:r>
              <a:rPr lang="hu-HU" dirty="0" err="1" smtClean="0"/>
              <a:t>villőág</a:t>
            </a:r>
            <a:r>
              <a:rPr lang="hu-HU" dirty="0" smtClean="0"/>
              <a:t>, melyet felszalagoztak, esetleg kifújt tojásokkal díszítettek.</a:t>
            </a:r>
            <a:endParaRPr lang="de-DE"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43636" y="4429132"/>
            <a:ext cx="1714512" cy="2275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églalap 5"/>
          <p:cNvSpPr/>
          <p:nvPr/>
        </p:nvSpPr>
        <p:spPr>
          <a:xfrm>
            <a:off x="1071538" y="6215082"/>
            <a:ext cx="3439596" cy="369332"/>
          </a:xfrm>
          <a:prstGeom prst="rect">
            <a:avLst/>
          </a:prstGeom>
        </p:spPr>
        <p:txBody>
          <a:bodyPr wrap="none">
            <a:spAutoFit/>
          </a:bodyPr>
          <a:lstStyle/>
          <a:p>
            <a:r>
              <a:rPr lang="de-DE" dirty="0" err="1" smtClean="0"/>
              <a:t>Bújj</a:t>
            </a:r>
            <a:r>
              <a:rPr lang="de-DE" dirty="0" smtClean="0"/>
              <a:t>, </a:t>
            </a:r>
            <a:r>
              <a:rPr lang="de-DE" dirty="0" err="1" smtClean="0"/>
              <a:t>bújj</a:t>
            </a:r>
            <a:r>
              <a:rPr lang="de-DE" dirty="0" smtClean="0"/>
              <a:t> </a:t>
            </a:r>
            <a:r>
              <a:rPr lang="de-DE" dirty="0" err="1" smtClean="0"/>
              <a:t>zöld</a:t>
            </a:r>
            <a:r>
              <a:rPr lang="de-DE" dirty="0" smtClean="0"/>
              <a:t> </a:t>
            </a:r>
            <a:r>
              <a:rPr lang="de-DE" dirty="0" err="1" smtClean="0"/>
              <a:t>ág</a:t>
            </a:r>
            <a:r>
              <a:rPr lang="de-DE" dirty="0" smtClean="0"/>
              <a:t>, </a:t>
            </a:r>
            <a:r>
              <a:rPr lang="de-DE" dirty="0" err="1" smtClean="0"/>
              <a:t>zöld</a:t>
            </a:r>
            <a:r>
              <a:rPr lang="de-DE" dirty="0" smtClean="0"/>
              <a:t> </a:t>
            </a:r>
            <a:r>
              <a:rPr lang="de-DE" dirty="0" err="1" smtClean="0"/>
              <a:t>levelecske</a:t>
            </a:r>
            <a:r>
              <a:rPr lang="de-DE" dirty="0" smtClean="0"/>
              <a:t>… </a:t>
            </a:r>
            <a:endParaRPr lang="de-DE" dirty="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5008" y="1928802"/>
            <a:ext cx="2102336" cy="14424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86445" y="3429000"/>
            <a:ext cx="2049451" cy="1000132"/>
          </a:xfrm>
          <a:prstGeom prst="rect">
            <a:avLst/>
          </a:prstGeom>
          <a:solidFill>
            <a:srgbClr val="FFCC99"/>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22097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85721" y="1142984"/>
            <a:ext cx="4429155" cy="1323439"/>
          </a:xfrm>
          <a:prstGeom prst="rect">
            <a:avLst/>
          </a:prstGeom>
        </p:spPr>
        <p:txBody>
          <a:bodyPr wrap="square">
            <a:spAutoFit/>
          </a:bodyPr>
          <a:lstStyle/>
          <a:p>
            <a:r>
              <a:rPr lang="hu-HU" sz="1600" dirty="0" smtClean="0"/>
              <a:t>Kovásztalan kenyér,</a:t>
            </a:r>
            <a:r>
              <a:rPr lang="de-DE" sz="1600" dirty="0" smtClean="0"/>
              <a:t> </a:t>
            </a:r>
            <a:r>
              <a:rPr lang="hu-HU" sz="1600" dirty="0" smtClean="0"/>
              <a:t>keserű füvek, </a:t>
            </a:r>
            <a:endParaRPr lang="de-DE" sz="1600" dirty="0" smtClean="0"/>
          </a:p>
          <a:p>
            <a:r>
              <a:rPr lang="de-DE" sz="1600" dirty="0" smtClean="0"/>
              <a:t>b</a:t>
            </a:r>
            <a:r>
              <a:rPr lang="hu-HU" sz="1600" dirty="0" smtClean="0"/>
              <a:t>or</a:t>
            </a:r>
            <a:r>
              <a:rPr lang="de-DE" sz="1600" dirty="0" smtClean="0"/>
              <a:t>, </a:t>
            </a:r>
            <a:r>
              <a:rPr lang="de-DE" sz="1600" dirty="0" err="1" smtClean="0"/>
              <a:t>sólet</a:t>
            </a:r>
            <a:r>
              <a:rPr lang="de-DE" sz="1600" dirty="0" smtClean="0"/>
              <a:t>, </a:t>
            </a:r>
            <a:r>
              <a:rPr lang="de-DE" sz="1600" dirty="0" err="1" smtClean="0"/>
              <a:t>bárány</a:t>
            </a:r>
            <a:r>
              <a:rPr lang="hu-HU" sz="1600" dirty="0" smtClean="0"/>
              <a:t>„A keserű gyógynövények és a </a:t>
            </a:r>
            <a:endParaRPr lang="de-DE" sz="1600" dirty="0" smtClean="0"/>
          </a:p>
          <a:p>
            <a:r>
              <a:rPr lang="hu-HU" sz="1600" dirty="0" smtClean="0"/>
              <a:t>haroset fogyasztása jellemző </a:t>
            </a:r>
            <a:r>
              <a:rPr lang="de-DE" sz="1600" dirty="0" smtClean="0"/>
              <a:t> </a:t>
            </a:r>
            <a:r>
              <a:rPr lang="hu-HU" sz="1600" dirty="0" smtClean="0"/>
              <a:t>volt pészahkor, </a:t>
            </a:r>
            <a:endParaRPr lang="de-DE" sz="1600" dirty="0" smtClean="0"/>
          </a:p>
          <a:p>
            <a:r>
              <a:rPr lang="hu-HU" sz="1600" dirty="0" smtClean="0"/>
              <a:t>sóletet ünnepségek során ettek, és izsópot is napi rendszerességgel fogyasztottak” </a:t>
            </a:r>
            <a:endParaRPr lang="de-DE" sz="1600" dirty="0" smtClean="0"/>
          </a:p>
        </p:txBody>
      </p:sp>
      <p:sp>
        <p:nvSpPr>
          <p:cNvPr id="2" name="Téglalap 1"/>
          <p:cNvSpPr/>
          <p:nvPr/>
        </p:nvSpPr>
        <p:spPr>
          <a:xfrm>
            <a:off x="1043607" y="116632"/>
            <a:ext cx="7957549" cy="830997"/>
          </a:xfrm>
          <a:prstGeom prst="rect">
            <a:avLst/>
          </a:prstGeom>
        </p:spPr>
        <p:txBody>
          <a:bodyPr wrap="square">
            <a:spAutoFit/>
          </a:bodyPr>
          <a:lstStyle/>
          <a:p>
            <a:pPr lvl="0" algn="r"/>
            <a:r>
              <a:rPr lang="de-DE" sz="2400" b="1" dirty="0" err="1" smtClean="0"/>
              <a:t>Az</a:t>
            </a:r>
            <a:r>
              <a:rPr lang="de-DE" sz="2400" b="1" dirty="0" smtClean="0"/>
              <a:t> </a:t>
            </a:r>
            <a:r>
              <a:rPr lang="de-DE" sz="2400" b="1" dirty="0" err="1"/>
              <a:t>utolsó</a:t>
            </a:r>
            <a:r>
              <a:rPr lang="de-DE" sz="2400" b="1" dirty="0"/>
              <a:t> </a:t>
            </a:r>
            <a:r>
              <a:rPr lang="de-DE" sz="2400" b="1" dirty="0" err="1" smtClean="0"/>
              <a:t>vacsora</a:t>
            </a:r>
            <a:r>
              <a:rPr lang="de-DE" sz="2400" b="1" dirty="0" smtClean="0"/>
              <a:t> = </a:t>
            </a:r>
            <a:r>
              <a:rPr lang="de-DE" sz="2400" b="1" dirty="0">
                <a:solidFill>
                  <a:srgbClr val="C00000"/>
                </a:solidFill>
              </a:rPr>
              <a:t>TEST + VÉR = TESTVÉR</a:t>
            </a:r>
          </a:p>
          <a:p>
            <a:pPr algn="r"/>
            <a:endParaRPr lang="de-DE" sz="2400" b="1" dirty="0"/>
          </a:p>
        </p:txBody>
      </p:sp>
      <p:sp>
        <p:nvSpPr>
          <p:cNvPr id="4" name="Téglalap 3"/>
          <p:cNvSpPr/>
          <p:nvPr/>
        </p:nvSpPr>
        <p:spPr>
          <a:xfrm>
            <a:off x="571472" y="5596116"/>
            <a:ext cx="7755780" cy="1261884"/>
          </a:xfrm>
          <a:prstGeom prst="rect">
            <a:avLst/>
          </a:prstGeom>
          <a:solidFill>
            <a:srgbClr val="CCFFCC"/>
          </a:solidFill>
        </p:spPr>
        <p:txBody>
          <a:bodyPr wrap="square">
            <a:spAutoFit/>
          </a:bodyPr>
          <a:lstStyle/>
          <a:p>
            <a:r>
              <a:rPr lang="de-DE" sz="1600" b="1" i="1" dirty="0" smtClean="0">
                <a:solidFill>
                  <a:srgbClr val="C00000"/>
                </a:solidFill>
              </a:rPr>
              <a:t>E</a:t>
            </a:r>
            <a:r>
              <a:rPr lang="hu-HU" sz="1600" b="1" i="1" dirty="0" smtClean="0">
                <a:solidFill>
                  <a:srgbClr val="C00000"/>
                </a:solidFill>
              </a:rPr>
              <a:t>zen </a:t>
            </a:r>
            <a:r>
              <a:rPr lang="hu-HU" sz="1600" b="1" i="1" dirty="0">
                <a:solidFill>
                  <a:srgbClr val="C00000"/>
                </a:solidFill>
              </a:rPr>
              <a:t>a napon zöld növényekből készült ételeket főztek (sóska, </a:t>
            </a:r>
            <a:r>
              <a:rPr lang="hu-HU" sz="1600" b="1" i="1" dirty="0" smtClean="0">
                <a:solidFill>
                  <a:srgbClr val="C00000"/>
                </a:solidFill>
              </a:rPr>
              <a:t>spenót</a:t>
            </a:r>
            <a:r>
              <a:rPr lang="de-DE" sz="1600" b="1" i="1" dirty="0" smtClean="0">
                <a:solidFill>
                  <a:srgbClr val="C00000"/>
                </a:solidFill>
              </a:rPr>
              <a:t>…)</a:t>
            </a:r>
          </a:p>
          <a:p>
            <a:pPr algn="ctr"/>
            <a:r>
              <a:rPr lang="de-DE" sz="1200" b="1" dirty="0" smtClean="0">
                <a:solidFill>
                  <a:srgbClr val="C00000"/>
                </a:solidFill>
                <a:hlinkClick r:id="rId2"/>
              </a:rPr>
              <a:t>JÁTÉKOK. </a:t>
            </a:r>
            <a:r>
              <a:rPr lang="de-DE" sz="1200" b="1" dirty="0" err="1" smtClean="0">
                <a:solidFill>
                  <a:srgbClr val="C00000"/>
                </a:solidFill>
                <a:hlinkClick r:id="rId2"/>
              </a:rPr>
              <a:t>Próbáld</a:t>
            </a:r>
            <a:r>
              <a:rPr lang="de-DE" sz="1200" b="1" dirty="0" smtClean="0">
                <a:solidFill>
                  <a:srgbClr val="C00000"/>
                </a:solidFill>
                <a:hlinkClick r:id="rId2"/>
              </a:rPr>
              <a:t> </a:t>
            </a:r>
            <a:r>
              <a:rPr lang="de-DE" sz="1200" b="1" dirty="0" err="1" smtClean="0">
                <a:solidFill>
                  <a:srgbClr val="C00000"/>
                </a:solidFill>
                <a:hlinkClick r:id="rId2"/>
              </a:rPr>
              <a:t>ki</a:t>
            </a:r>
            <a:r>
              <a:rPr lang="de-DE" sz="1200" b="1" dirty="0" smtClean="0">
                <a:solidFill>
                  <a:srgbClr val="C00000"/>
                </a:solidFill>
                <a:hlinkClick r:id="rId2"/>
              </a:rPr>
              <a:t> </a:t>
            </a:r>
            <a:r>
              <a:rPr lang="de-DE" sz="1200" b="1" dirty="0" err="1" smtClean="0">
                <a:solidFill>
                  <a:srgbClr val="C00000"/>
                </a:solidFill>
                <a:hlinkClick r:id="rId2"/>
              </a:rPr>
              <a:t>ezeket</a:t>
            </a:r>
            <a:r>
              <a:rPr lang="de-DE" sz="1200" b="1" dirty="0" smtClean="0">
                <a:solidFill>
                  <a:srgbClr val="C00000"/>
                </a:solidFill>
                <a:hlinkClick r:id="rId2"/>
              </a:rPr>
              <a:t>: </a:t>
            </a:r>
          </a:p>
          <a:p>
            <a:pPr algn="ctr"/>
            <a:r>
              <a:rPr lang="de-DE" sz="1200" dirty="0" smtClean="0">
                <a:hlinkClick r:id="rId2"/>
              </a:rPr>
              <a:t>https://wordwall.net/play/1380/089/395</a:t>
            </a:r>
            <a:endParaRPr lang="de-DE" sz="1200" dirty="0" smtClean="0"/>
          </a:p>
          <a:p>
            <a:pPr algn="ctr"/>
            <a:r>
              <a:rPr lang="de-DE" sz="1200" dirty="0" smtClean="0">
                <a:hlinkClick r:id="rId3"/>
              </a:rPr>
              <a:t>https</a:t>
            </a:r>
            <a:r>
              <a:rPr lang="de-DE" sz="1200" dirty="0">
                <a:hlinkClick r:id="rId3"/>
              </a:rPr>
              <a:t>://</a:t>
            </a:r>
            <a:r>
              <a:rPr lang="de-DE" sz="1200" dirty="0" smtClean="0">
                <a:hlinkClick r:id="rId3"/>
              </a:rPr>
              <a:t>wordwall.net/play/1380/089/594</a:t>
            </a:r>
            <a:endParaRPr lang="de-DE" sz="1200" dirty="0" smtClean="0"/>
          </a:p>
          <a:p>
            <a:pPr algn="ctr"/>
            <a:r>
              <a:rPr lang="de-DE" sz="1200" dirty="0">
                <a:hlinkClick r:id="rId4"/>
              </a:rPr>
              <a:t>https://</a:t>
            </a:r>
            <a:r>
              <a:rPr lang="de-DE" sz="1200" dirty="0" smtClean="0">
                <a:hlinkClick r:id="rId4"/>
              </a:rPr>
              <a:t>wordwall.net/play/1380/089/924</a:t>
            </a:r>
            <a:endParaRPr lang="de-DE" sz="1200" dirty="0" smtClean="0"/>
          </a:p>
          <a:p>
            <a:endParaRPr lang="de-DE" sz="600" dirty="0"/>
          </a:p>
          <a:p>
            <a:r>
              <a:rPr lang="de-DE" sz="600" dirty="0" smtClean="0"/>
              <a:t>https://wordwall.net/hu/resource/1380089/hittan/h%c3%basv%c3%a9ti-%c3%bcnnepk%c3%b6r</a:t>
            </a:r>
            <a:endParaRPr lang="de-DE" sz="600" dirty="0"/>
          </a:p>
        </p:txBody>
      </p:sp>
      <p:pic>
        <p:nvPicPr>
          <p:cNvPr id="4100" name="Picture 4" descr="Leonardo da Vinci: Az utolsó vacsor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7158" y="785794"/>
            <a:ext cx="4357718" cy="236561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églalap 5"/>
          <p:cNvSpPr/>
          <p:nvPr/>
        </p:nvSpPr>
        <p:spPr>
          <a:xfrm>
            <a:off x="357158" y="3214686"/>
            <a:ext cx="8501122" cy="2462213"/>
          </a:xfrm>
          <a:prstGeom prst="rect">
            <a:avLst/>
          </a:prstGeom>
          <a:solidFill>
            <a:srgbClr val="CCFFCC"/>
          </a:solidFill>
        </p:spPr>
        <p:txBody>
          <a:bodyPr wrap="square">
            <a:spAutoFit/>
          </a:bodyPr>
          <a:lstStyle/>
          <a:p>
            <a:r>
              <a:rPr lang="hu-HU" sz="1400" b="1" i="1" dirty="0" smtClean="0">
                <a:solidFill>
                  <a:srgbClr val="C00000"/>
                </a:solidFill>
              </a:rPr>
              <a:t>Nagycsütörtök</a:t>
            </a:r>
            <a:r>
              <a:rPr lang="hu-HU" sz="1400" b="1" dirty="0" smtClean="0">
                <a:solidFill>
                  <a:srgbClr val="C00000"/>
                </a:solidFill>
              </a:rPr>
              <a:t>:</a:t>
            </a:r>
            <a:r>
              <a:rPr lang="hu-HU" sz="1400" dirty="0" smtClean="0"/>
              <a:t>A nagycsütörtöki szentmise része a Krisztus tettére való emlékezés: az utolsó vacsorán, szeretetének jeléül megmosta tizenkét tanítványának lábát, sok miséző pap is így tesz. Az utolsó vacsorára emlékező nagycsütörtöki szentmise végén Krisztus ruháitól való megfosztásának jelképét, az úgynevezett oltárfosztást végzi el a pap: ekkor minden díszt eltávolítanak az oltárról, az oltáriszentséget pedig a pap egy külön erre a célra kialakított kápolnába viszi. A mise végén a hívek csendben, elbocsátás nélkül távoznak a templomból. Ettől kezdve húsvétig az egyház nem mutat be szentmisét.</a:t>
            </a:r>
            <a:r>
              <a:rPr lang="de-DE" sz="1400" dirty="0" smtClean="0"/>
              <a:t> A </a:t>
            </a:r>
            <a:r>
              <a:rPr lang="de-DE" sz="1400" dirty="0" err="1" smtClean="0"/>
              <a:t>protestáns</a:t>
            </a:r>
            <a:r>
              <a:rPr lang="de-DE" sz="1400" dirty="0" smtClean="0"/>
              <a:t> </a:t>
            </a:r>
            <a:r>
              <a:rPr lang="de-DE" sz="1400" dirty="0" err="1" smtClean="0"/>
              <a:t>egyházakban</a:t>
            </a:r>
            <a:r>
              <a:rPr lang="de-DE" sz="1400" dirty="0" smtClean="0"/>
              <a:t> a </a:t>
            </a:r>
            <a:r>
              <a:rPr lang="de-DE" sz="1400" dirty="0" err="1" smtClean="0"/>
              <a:t>nagypéntek</a:t>
            </a:r>
            <a:r>
              <a:rPr lang="de-DE" sz="1400" dirty="0" smtClean="0"/>
              <a:t> a </a:t>
            </a:r>
            <a:r>
              <a:rPr lang="de-DE" sz="1400" dirty="0" err="1" smtClean="0"/>
              <a:t>legnagyobb</a:t>
            </a:r>
            <a:r>
              <a:rPr lang="de-DE" sz="1400" dirty="0" smtClean="0"/>
              <a:t> </a:t>
            </a:r>
            <a:r>
              <a:rPr lang="de-DE" sz="1400" dirty="0" err="1" smtClean="0"/>
              <a:t>ünnep</a:t>
            </a:r>
            <a:r>
              <a:rPr lang="de-DE" sz="1400" dirty="0" smtClean="0"/>
              <a:t>, </a:t>
            </a:r>
            <a:r>
              <a:rPr lang="de-DE" sz="1400" dirty="0" err="1" smtClean="0"/>
              <a:t>az</a:t>
            </a:r>
            <a:r>
              <a:rPr lang="de-DE" sz="1400" dirty="0" smtClean="0"/>
              <a:t> </a:t>
            </a:r>
            <a:r>
              <a:rPr lang="de-DE" sz="1400" dirty="0" err="1" smtClean="0"/>
              <a:t>év</a:t>
            </a:r>
            <a:r>
              <a:rPr lang="de-DE" sz="1400" dirty="0" smtClean="0"/>
              <a:t> </a:t>
            </a:r>
            <a:r>
              <a:rPr lang="de-DE" sz="1400" dirty="0" err="1" smtClean="0"/>
              <a:t>egyetlen</a:t>
            </a:r>
            <a:r>
              <a:rPr lang="de-DE" sz="1400" dirty="0" smtClean="0"/>
              <a:t> </a:t>
            </a:r>
            <a:r>
              <a:rPr lang="de-DE" sz="1400" dirty="0" err="1" smtClean="0"/>
              <a:t>böjti</a:t>
            </a:r>
            <a:r>
              <a:rPr lang="de-DE" sz="1400" dirty="0" smtClean="0"/>
              <a:t> </a:t>
            </a:r>
            <a:r>
              <a:rPr lang="de-DE" sz="1400" dirty="0" err="1" smtClean="0"/>
              <a:t>napja</a:t>
            </a:r>
            <a:r>
              <a:rPr lang="de-DE" sz="1400" dirty="0" smtClean="0"/>
              <a:t>, </a:t>
            </a:r>
            <a:r>
              <a:rPr lang="de-DE" sz="1400" dirty="0" err="1" smtClean="0"/>
              <a:t>amelynek</a:t>
            </a:r>
            <a:r>
              <a:rPr lang="de-DE" sz="1400" dirty="0" smtClean="0"/>
              <a:t> </a:t>
            </a:r>
            <a:r>
              <a:rPr lang="de-DE" sz="1400" dirty="0" err="1" smtClean="0"/>
              <a:t>végén</a:t>
            </a:r>
            <a:r>
              <a:rPr lang="de-DE" sz="1400" dirty="0" smtClean="0"/>
              <a:t> a </a:t>
            </a:r>
            <a:r>
              <a:rPr lang="de-DE" sz="1400" dirty="0" err="1" smtClean="0"/>
              <a:t>legtöbb</a:t>
            </a:r>
            <a:r>
              <a:rPr lang="de-DE" sz="1400" dirty="0" smtClean="0"/>
              <a:t> </a:t>
            </a:r>
            <a:r>
              <a:rPr lang="de-DE" sz="1400" dirty="0" err="1" smtClean="0"/>
              <a:t>református</a:t>
            </a:r>
            <a:r>
              <a:rPr lang="de-DE" sz="1400" dirty="0" smtClean="0"/>
              <a:t> </a:t>
            </a:r>
            <a:r>
              <a:rPr lang="de-DE" sz="1400" dirty="0" err="1" smtClean="0"/>
              <a:t>és</a:t>
            </a:r>
            <a:r>
              <a:rPr lang="de-DE" sz="1400" dirty="0" smtClean="0"/>
              <a:t> </a:t>
            </a:r>
            <a:r>
              <a:rPr lang="de-DE" sz="1400" dirty="0" err="1" smtClean="0"/>
              <a:t>evangélikus</a:t>
            </a:r>
            <a:r>
              <a:rPr lang="de-DE" sz="1400" dirty="0" smtClean="0"/>
              <a:t> </a:t>
            </a:r>
            <a:r>
              <a:rPr lang="de-DE" sz="1400" dirty="0" err="1" smtClean="0"/>
              <a:t>gyülekezetben</a:t>
            </a:r>
            <a:r>
              <a:rPr lang="de-DE" sz="1400" dirty="0" smtClean="0"/>
              <a:t> </a:t>
            </a:r>
            <a:r>
              <a:rPr lang="de-DE" sz="1400" dirty="0" err="1" smtClean="0"/>
              <a:t>úrvacsorát</a:t>
            </a:r>
            <a:r>
              <a:rPr lang="de-DE" sz="1400" dirty="0" smtClean="0"/>
              <a:t> </a:t>
            </a:r>
            <a:r>
              <a:rPr lang="de-DE" sz="1400" dirty="0" err="1" smtClean="0"/>
              <a:t>osztanak</a:t>
            </a:r>
            <a:r>
              <a:rPr lang="de-DE" sz="1400" dirty="0" smtClean="0"/>
              <a:t> a </a:t>
            </a:r>
            <a:r>
              <a:rPr lang="de-DE" sz="1400" dirty="0" err="1" smtClean="0"/>
              <a:t>lelkészek</a:t>
            </a:r>
            <a:r>
              <a:rPr lang="de-DE" sz="1400" dirty="0" smtClean="0"/>
              <a:t>. </a:t>
            </a:r>
          </a:p>
          <a:p>
            <a:r>
              <a:rPr lang="de-DE" sz="1400" i="1" dirty="0" smtClean="0"/>
              <a:t>„</a:t>
            </a:r>
            <a:r>
              <a:rPr lang="de-DE" sz="1400" i="1" dirty="0" err="1" smtClean="0"/>
              <a:t>Jézus</a:t>
            </a:r>
            <a:r>
              <a:rPr lang="de-DE" sz="1400" i="1" dirty="0" smtClean="0"/>
              <a:t> </a:t>
            </a:r>
            <a:r>
              <a:rPr lang="de-DE" sz="1400" i="1" dirty="0" err="1" smtClean="0"/>
              <a:t>és</a:t>
            </a:r>
            <a:r>
              <a:rPr lang="de-DE" sz="1400" i="1" dirty="0" smtClean="0"/>
              <a:t> a </a:t>
            </a:r>
            <a:r>
              <a:rPr lang="de-DE" sz="1400" i="1" dirty="0" err="1" smtClean="0"/>
              <a:t>tanítványok</a:t>
            </a:r>
            <a:r>
              <a:rPr lang="de-DE" sz="1400" i="1" dirty="0" smtClean="0"/>
              <a:t> a</a:t>
            </a:r>
            <a:r>
              <a:rPr lang="hu-HU" sz="1400" i="1" dirty="0" smtClean="0"/>
              <a:t> vacsorát követően kimentek az Olajfák hegyére – az egyik tanítvány Júdás kivételével. Karióti Júdás 30 ezüstpénzért elárulta a Jézust kereső katonáknak, hogy hol találják meg őt, s  a Getszemáni kertben megmutatta a Jézust elfogására érkező csapatnak: „Akit megcsókolok, mondta,  ő az, fogjátok el.“</a:t>
            </a:r>
            <a:endParaRPr lang="de-DE" sz="1400" i="1" dirty="0"/>
          </a:p>
        </p:txBody>
      </p:sp>
      <p:sp>
        <p:nvSpPr>
          <p:cNvPr id="7" name="Szövegdoboz 6"/>
          <p:cNvSpPr txBox="1"/>
          <p:nvPr/>
        </p:nvSpPr>
        <p:spPr>
          <a:xfrm>
            <a:off x="6000760" y="642918"/>
            <a:ext cx="3143240" cy="646331"/>
          </a:xfrm>
          <a:prstGeom prst="rect">
            <a:avLst/>
          </a:prstGeom>
          <a:noFill/>
        </p:spPr>
        <p:txBody>
          <a:bodyPr wrap="square" rtlCol="0">
            <a:spAutoFit/>
          </a:bodyPr>
          <a:lstStyle/>
          <a:p>
            <a:r>
              <a:rPr lang="de-DE" b="1" dirty="0" smtClean="0"/>
              <a:t> </a:t>
            </a:r>
            <a:r>
              <a:rPr lang="de-DE" sz="1600" b="1" i="1" dirty="0" smtClean="0"/>
              <a:t>Mit </a:t>
            </a:r>
            <a:r>
              <a:rPr lang="de-DE" sz="1600" b="1" i="1" dirty="0" err="1" smtClean="0"/>
              <a:t>ehettek</a:t>
            </a:r>
            <a:r>
              <a:rPr lang="de-DE" sz="1600" b="1" i="1" dirty="0" smtClean="0"/>
              <a:t> </a:t>
            </a:r>
            <a:r>
              <a:rPr lang="de-DE" sz="1600" b="1" i="1" dirty="0" err="1" smtClean="0"/>
              <a:t>az</a:t>
            </a:r>
            <a:r>
              <a:rPr lang="de-DE" sz="1600" b="1" i="1" dirty="0" smtClean="0"/>
              <a:t> </a:t>
            </a:r>
            <a:r>
              <a:rPr lang="de-DE" sz="1600" b="1" i="1" dirty="0" err="1" smtClean="0"/>
              <a:t>utolsó</a:t>
            </a:r>
            <a:r>
              <a:rPr lang="de-DE" sz="1600" b="1" i="1" dirty="0" smtClean="0"/>
              <a:t> </a:t>
            </a:r>
            <a:r>
              <a:rPr lang="de-DE" sz="1600" b="1" i="1" dirty="0" err="1" smtClean="0"/>
              <a:t>vacsorán</a:t>
            </a:r>
            <a:r>
              <a:rPr lang="de-DE" sz="1600" b="1" i="1" dirty="0" smtClean="0"/>
              <a:t>?</a:t>
            </a:r>
            <a:r>
              <a:rPr lang="de-DE" sz="1600" b="1" dirty="0" smtClean="0"/>
              <a:t>     </a:t>
            </a:r>
            <a:r>
              <a:rPr lang="de-DE" dirty="0" smtClean="0"/>
              <a:t>	</a:t>
            </a:r>
            <a:r>
              <a:rPr lang="de-DE" sz="1200" b="1" dirty="0" smtClean="0">
                <a:solidFill>
                  <a:srgbClr val="C00000"/>
                </a:solidFill>
              </a:rPr>
              <a:t>A </a:t>
            </a:r>
            <a:r>
              <a:rPr lang="de-DE" sz="1200" b="1" dirty="0" err="1" smtClean="0">
                <a:solidFill>
                  <a:srgbClr val="C00000"/>
                </a:solidFill>
              </a:rPr>
              <a:t>képet</a:t>
            </a:r>
            <a:r>
              <a:rPr lang="de-DE" sz="1200" b="1" dirty="0" smtClean="0">
                <a:solidFill>
                  <a:srgbClr val="C00000"/>
                </a:solidFill>
              </a:rPr>
              <a:t> </a:t>
            </a:r>
            <a:r>
              <a:rPr lang="de-DE" sz="1200" b="1" dirty="0" err="1" smtClean="0">
                <a:solidFill>
                  <a:srgbClr val="C00000"/>
                </a:solidFill>
              </a:rPr>
              <a:t>eltolva</a:t>
            </a:r>
            <a:r>
              <a:rPr lang="de-DE" sz="1200" b="1" dirty="0" smtClean="0">
                <a:solidFill>
                  <a:srgbClr val="C00000"/>
                </a:solidFill>
              </a:rPr>
              <a:t> </a:t>
            </a:r>
            <a:r>
              <a:rPr lang="de-DE" sz="1200" b="1" dirty="0" err="1" smtClean="0">
                <a:solidFill>
                  <a:srgbClr val="C00000"/>
                </a:solidFill>
              </a:rPr>
              <a:t>megtudod</a:t>
            </a:r>
            <a:r>
              <a:rPr lang="de-DE" sz="1200" dirty="0" smtClean="0"/>
              <a:t>.</a:t>
            </a:r>
            <a:endParaRPr lang="de-DE" sz="1200" dirty="0"/>
          </a:p>
        </p:txBody>
      </p:sp>
      <p:sp>
        <p:nvSpPr>
          <p:cNvPr id="8" name="Szövegdoboz 7"/>
          <p:cNvSpPr txBox="1"/>
          <p:nvPr/>
        </p:nvSpPr>
        <p:spPr>
          <a:xfrm>
            <a:off x="196909" y="116632"/>
            <a:ext cx="3042889" cy="646331"/>
          </a:xfrm>
          <a:prstGeom prst="rect">
            <a:avLst/>
          </a:prstGeom>
          <a:noFill/>
        </p:spPr>
        <p:txBody>
          <a:bodyPr wrap="square" rtlCol="0">
            <a:spAutoFit/>
          </a:bodyPr>
          <a:lstStyle/>
          <a:p>
            <a:r>
              <a:rPr lang="de-DE" b="1" dirty="0" err="1" smtClean="0"/>
              <a:t>Ez</a:t>
            </a:r>
            <a:r>
              <a:rPr lang="de-DE" b="1" dirty="0" smtClean="0"/>
              <a:t> </a:t>
            </a:r>
            <a:r>
              <a:rPr lang="de-DE" b="1" dirty="0" err="1" smtClean="0"/>
              <a:t>az</a:t>
            </a:r>
            <a:r>
              <a:rPr lang="de-DE" b="1" dirty="0" smtClean="0"/>
              <a:t> </a:t>
            </a:r>
            <a:r>
              <a:rPr lang="de-DE" b="1" dirty="0" err="1" smtClean="0"/>
              <a:t>én</a:t>
            </a:r>
            <a:r>
              <a:rPr lang="de-DE" b="1" dirty="0" smtClean="0"/>
              <a:t> </a:t>
            </a:r>
            <a:r>
              <a:rPr lang="de-DE" b="1" dirty="0" err="1" smtClean="0"/>
              <a:t>testem</a:t>
            </a:r>
            <a:r>
              <a:rPr lang="de-DE" b="1" dirty="0" smtClean="0"/>
              <a:t>…</a:t>
            </a:r>
            <a:r>
              <a:rPr lang="de-DE" b="1" dirty="0" err="1" smtClean="0"/>
              <a:t>ezt</a:t>
            </a:r>
            <a:r>
              <a:rPr lang="de-DE" b="1" dirty="0" smtClean="0"/>
              <a:t> </a:t>
            </a:r>
            <a:r>
              <a:rPr lang="de-DE" b="1" dirty="0" err="1" smtClean="0"/>
              <a:t>egyétek</a:t>
            </a:r>
            <a:r>
              <a:rPr lang="de-DE" b="1" dirty="0" smtClean="0"/>
              <a:t>…</a:t>
            </a:r>
          </a:p>
          <a:p>
            <a:r>
              <a:rPr lang="de-DE" b="1" dirty="0" err="1" smtClean="0"/>
              <a:t>Ez</a:t>
            </a:r>
            <a:r>
              <a:rPr lang="de-DE" b="1" dirty="0" smtClean="0"/>
              <a:t> </a:t>
            </a:r>
            <a:r>
              <a:rPr lang="de-DE" b="1" dirty="0" err="1" smtClean="0"/>
              <a:t>az</a:t>
            </a:r>
            <a:r>
              <a:rPr lang="de-DE" b="1" dirty="0" smtClean="0"/>
              <a:t> </a:t>
            </a:r>
            <a:r>
              <a:rPr lang="de-DE" b="1" dirty="0" err="1" smtClean="0"/>
              <a:t>én</a:t>
            </a:r>
            <a:r>
              <a:rPr lang="de-DE" b="1" dirty="0" smtClean="0"/>
              <a:t> </a:t>
            </a:r>
            <a:r>
              <a:rPr lang="de-DE" b="1" dirty="0" err="1" smtClean="0"/>
              <a:t>vérem</a:t>
            </a:r>
            <a:r>
              <a:rPr lang="de-DE" b="1" dirty="0" smtClean="0"/>
              <a:t>, </a:t>
            </a:r>
            <a:r>
              <a:rPr lang="de-DE" b="1" dirty="0" err="1" smtClean="0"/>
              <a:t>ezt</a:t>
            </a:r>
            <a:r>
              <a:rPr lang="de-DE" b="1" dirty="0" smtClean="0"/>
              <a:t> </a:t>
            </a:r>
            <a:r>
              <a:rPr lang="de-DE" b="1" dirty="0" err="1" smtClean="0"/>
              <a:t>igyátok</a:t>
            </a:r>
            <a:r>
              <a:rPr lang="de-DE" b="1" dirty="0" smtClean="0"/>
              <a:t>…</a:t>
            </a:r>
            <a:endParaRPr lang="de-DE" b="1" dirty="0"/>
          </a:p>
        </p:txBody>
      </p:sp>
      <p:sp>
        <p:nvSpPr>
          <p:cNvPr id="9" name="Jobb oldali kapcsos zárójel 8"/>
          <p:cNvSpPr/>
          <p:nvPr/>
        </p:nvSpPr>
        <p:spPr>
          <a:xfrm>
            <a:off x="2915816" y="116632"/>
            <a:ext cx="504056" cy="6463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72066" y="1214422"/>
            <a:ext cx="2409834" cy="19929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47178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14282" y="197346"/>
            <a:ext cx="8643998" cy="2246769"/>
          </a:xfrm>
          <a:prstGeom prst="rect">
            <a:avLst/>
          </a:prstGeom>
        </p:spPr>
        <p:txBody>
          <a:bodyPr wrap="square">
            <a:spAutoFit/>
          </a:bodyPr>
          <a:lstStyle/>
          <a:p>
            <a:r>
              <a:rPr lang="hu-HU" sz="1400" b="1" dirty="0" smtClean="0">
                <a:solidFill>
                  <a:srgbClr val="C00000"/>
                </a:solidFill>
              </a:rPr>
              <a:t>Az utolsó vacsora</a:t>
            </a:r>
            <a:endParaRPr lang="hu-HU" sz="1400" dirty="0" smtClean="0">
              <a:solidFill>
                <a:srgbClr val="C00000"/>
              </a:solidFill>
            </a:endParaRPr>
          </a:p>
          <a:p>
            <a:r>
              <a:rPr lang="hu-HU" sz="1400" dirty="0" smtClean="0"/>
              <a:t>Amint elérkezett az óra, asztalhoz telepedett a tizenkét apostollal együtt. Így szólt hozzájuk: „Vágyva vágytam rá, hogy ezt a húsvéti vacsorát elköltsem veletek, mielőtt szenvedek. Mondom nektek, többé nem eszem ezt, míg be nem teljesedik az Isten országában.” Aztán fogta a kelyhet, hálát adott és így szólt: „Vegyétek, osszátok el magatok között. Mondom nektek: nem iszom a szőlő terméséből addig, amíg el nem jön az Isten országa.”</a:t>
            </a:r>
          </a:p>
          <a:p>
            <a:r>
              <a:rPr lang="hu-HU" sz="1400" dirty="0" smtClean="0"/>
              <a:t>Most a kenyeret vette kezébe, hálát adott, megtörte és odanyújtotta nekik ezekkel a szavakkal: ”Ez az én testem, amelyet értetek adok. Ezt tegyétek az én emlékezetemre.”</a:t>
            </a:r>
          </a:p>
          <a:p>
            <a:r>
              <a:rPr lang="hu-HU" sz="1400" dirty="0" smtClean="0"/>
              <a:t>Ugyanígy a vacsora végén fogta a kelyhet is, és azt mondta: „Ez a kehely az új szövetség az én véremben, amelyet értetek kiontanak. De nézzétek, az áruló keze is rajta az asztalon. Az Emberfia ugyan elmegy, de jaj annak az embernek, aki elárulja. ” Erre kérdezgetni kezdték egymást, ki az közülük, aki ilyet tesz.</a:t>
            </a:r>
            <a:endParaRPr lang="hu-HU" sz="1400" dirty="0"/>
          </a:p>
        </p:txBody>
      </p:sp>
      <p:pic>
        <p:nvPicPr>
          <p:cNvPr id="7170" name="Picture 2"/>
          <p:cNvPicPr>
            <a:picLocks noChangeAspect="1" noChangeArrowheads="1"/>
          </p:cNvPicPr>
          <p:nvPr/>
        </p:nvPicPr>
        <p:blipFill>
          <a:blip r:embed="rId2" cstate="print"/>
          <a:srcRect/>
          <a:stretch>
            <a:fillRect/>
          </a:stretch>
        </p:blipFill>
        <p:spPr bwMode="auto">
          <a:xfrm>
            <a:off x="2285984" y="2428868"/>
            <a:ext cx="4500594" cy="2620148"/>
          </a:xfrm>
          <a:prstGeom prst="rect">
            <a:avLst/>
          </a:prstGeom>
          <a:noFill/>
          <a:ln w="9525">
            <a:noFill/>
            <a:miter lim="800000"/>
            <a:headEnd/>
            <a:tailEnd/>
          </a:ln>
          <a:effectLst/>
        </p:spPr>
      </p:pic>
      <p:sp>
        <p:nvSpPr>
          <p:cNvPr id="4" name="Rechteck 3"/>
          <p:cNvSpPr/>
          <p:nvPr/>
        </p:nvSpPr>
        <p:spPr>
          <a:xfrm>
            <a:off x="142844" y="5143512"/>
            <a:ext cx="8358246" cy="523220"/>
          </a:xfrm>
          <a:prstGeom prst="rect">
            <a:avLst/>
          </a:prstGeom>
        </p:spPr>
        <p:txBody>
          <a:bodyPr wrap="square">
            <a:spAutoFit/>
          </a:bodyPr>
          <a:lstStyle/>
          <a:p>
            <a:r>
              <a:rPr lang="de-DE" sz="1400" dirty="0" err="1" smtClean="0"/>
              <a:t>Az</a:t>
            </a:r>
            <a:r>
              <a:rPr lang="de-DE" sz="1400" dirty="0" smtClean="0"/>
              <a:t> </a:t>
            </a:r>
            <a:r>
              <a:rPr lang="de-DE" sz="1400" dirty="0" err="1" smtClean="0"/>
              <a:t>Olajfák</a:t>
            </a:r>
            <a:r>
              <a:rPr lang="de-DE" sz="1400" dirty="0" smtClean="0"/>
              <a:t> </a:t>
            </a:r>
            <a:r>
              <a:rPr lang="de-DE" sz="1400" dirty="0" err="1" smtClean="0"/>
              <a:t>hegyén</a:t>
            </a:r>
            <a:r>
              <a:rPr lang="de-DE" sz="1400" dirty="0" smtClean="0"/>
              <a:t> a </a:t>
            </a:r>
            <a:r>
              <a:rPr lang="de-DE" sz="1400" dirty="0" err="1" smtClean="0"/>
              <a:t>Gecsemáné</a:t>
            </a:r>
            <a:r>
              <a:rPr lang="de-DE" sz="1400" dirty="0" smtClean="0"/>
              <a:t> </a:t>
            </a:r>
            <a:r>
              <a:rPr lang="de-DE" sz="1400" dirty="0" err="1" smtClean="0"/>
              <a:t>kertben</a:t>
            </a:r>
            <a:r>
              <a:rPr lang="de-DE" sz="1400" dirty="0" smtClean="0"/>
              <a:t> </a:t>
            </a:r>
            <a:r>
              <a:rPr lang="de-DE" sz="1400" dirty="0" err="1" smtClean="0"/>
              <a:t>Jézus</a:t>
            </a:r>
            <a:r>
              <a:rPr lang="de-DE" sz="1400" dirty="0" smtClean="0"/>
              <a:t> </a:t>
            </a:r>
            <a:r>
              <a:rPr lang="de-DE" sz="1400" dirty="0" err="1" smtClean="0"/>
              <a:t>virrasztott</a:t>
            </a:r>
            <a:r>
              <a:rPr lang="de-DE" sz="1400" dirty="0" smtClean="0"/>
              <a:t>, </a:t>
            </a:r>
            <a:r>
              <a:rPr lang="de-DE" sz="1400" dirty="0" err="1" smtClean="0"/>
              <a:t>az</a:t>
            </a:r>
            <a:r>
              <a:rPr lang="de-DE" sz="1400" dirty="0" smtClean="0"/>
              <a:t> </a:t>
            </a:r>
            <a:r>
              <a:rPr lang="de-DE" sz="1400" dirty="0" err="1" smtClean="0"/>
              <a:t>apostolok</a:t>
            </a:r>
            <a:r>
              <a:rPr lang="de-DE" sz="1400" dirty="0" smtClean="0"/>
              <a:t> </a:t>
            </a:r>
            <a:r>
              <a:rPr lang="de-DE" sz="1400" dirty="0" err="1" smtClean="0"/>
              <a:t>pedig</a:t>
            </a:r>
            <a:r>
              <a:rPr lang="de-DE" sz="1400" dirty="0" smtClean="0"/>
              <a:t> </a:t>
            </a:r>
            <a:r>
              <a:rPr lang="de-DE" sz="1400" dirty="0" err="1" smtClean="0"/>
              <a:t>aludtak</a:t>
            </a:r>
            <a:r>
              <a:rPr lang="de-DE" sz="1400" dirty="0" smtClean="0"/>
              <a:t>, </a:t>
            </a:r>
            <a:r>
              <a:rPr lang="de-DE" sz="1400" dirty="0" err="1" smtClean="0"/>
              <a:t>amikor</a:t>
            </a:r>
            <a:r>
              <a:rPr lang="de-DE" sz="1400" dirty="0" smtClean="0"/>
              <a:t> a </a:t>
            </a:r>
            <a:r>
              <a:rPr lang="de-DE" sz="1400" dirty="0" err="1" smtClean="0"/>
              <a:t>katonák</a:t>
            </a:r>
            <a:r>
              <a:rPr lang="de-DE" sz="1400" dirty="0" smtClean="0"/>
              <a:t> </a:t>
            </a:r>
            <a:r>
              <a:rPr lang="de-DE" sz="1400" dirty="0" err="1" smtClean="0"/>
              <a:t>Jézust</a:t>
            </a:r>
            <a:r>
              <a:rPr lang="de-DE" sz="1400" dirty="0" smtClean="0"/>
              <a:t> </a:t>
            </a:r>
            <a:r>
              <a:rPr lang="de-DE" sz="1400" dirty="0" err="1" smtClean="0"/>
              <a:t>elfogták</a:t>
            </a:r>
            <a:r>
              <a:rPr lang="de-DE" sz="1400" dirty="0" smtClean="0"/>
              <a:t>.</a:t>
            </a:r>
            <a:endParaRPr lang="de-DE" sz="1400" dirty="0"/>
          </a:p>
        </p:txBody>
      </p:sp>
      <p:pic>
        <p:nvPicPr>
          <p:cNvPr id="7171" name="Picture 3"/>
          <p:cNvPicPr>
            <a:picLocks noChangeAspect="1" noChangeArrowheads="1"/>
          </p:cNvPicPr>
          <p:nvPr/>
        </p:nvPicPr>
        <p:blipFill>
          <a:blip r:embed="rId3" cstate="print"/>
          <a:srcRect/>
          <a:stretch>
            <a:fillRect/>
          </a:stretch>
        </p:blipFill>
        <p:spPr bwMode="auto">
          <a:xfrm>
            <a:off x="4000496" y="5500702"/>
            <a:ext cx="2066925" cy="116205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984" y="785794"/>
            <a:ext cx="4342786" cy="2691422"/>
          </a:xfrm>
          <a:prstGeom prst="rect">
            <a:avLst/>
          </a:prstGeom>
          <a:solidFill>
            <a:srgbClr val="CCFFCC"/>
          </a:solidFill>
          <a:ln w="9525">
            <a:solidFill>
              <a:schemeClr val="tx1"/>
            </a:solidFill>
            <a:miter lim="800000"/>
            <a:headEnd/>
            <a:tailEnd/>
          </a:ln>
          <a:effectLst/>
        </p:spPr>
      </p:pic>
      <p:sp>
        <p:nvSpPr>
          <p:cNvPr id="2" name="Téglalap 1"/>
          <p:cNvSpPr/>
          <p:nvPr/>
        </p:nvSpPr>
        <p:spPr>
          <a:xfrm>
            <a:off x="285720" y="214290"/>
            <a:ext cx="4958292" cy="523220"/>
          </a:xfrm>
          <a:prstGeom prst="rect">
            <a:avLst/>
          </a:prstGeom>
          <a:noFill/>
        </p:spPr>
        <p:txBody>
          <a:bodyPr wrap="square" lIns="91440" tIns="45720" rIns="91440" bIns="45720">
            <a:spAutoFit/>
          </a:bodyPr>
          <a:lstStyle/>
          <a:p>
            <a:r>
              <a:rPr lang="de-DE"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Krisztus</a:t>
            </a:r>
            <a:r>
              <a:rPr lang="de-DE"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de-DE"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Pilátus</a:t>
            </a:r>
            <a:r>
              <a:rPr lang="de-DE"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de-DE"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el</a:t>
            </a:r>
            <a:r>
              <a:rPr lang="hu-HU"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rebuchet MS"/>
              </a:rPr>
              <a:t>ő</a:t>
            </a:r>
            <a:r>
              <a:rPr lang="de-DE"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rebuchet MS"/>
              </a:rPr>
              <a:t>tt</a:t>
            </a:r>
            <a:endParaRPr lang="hu-HU"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zövegdoboz 2"/>
          <p:cNvSpPr txBox="1"/>
          <p:nvPr/>
        </p:nvSpPr>
        <p:spPr>
          <a:xfrm>
            <a:off x="4357686" y="142852"/>
            <a:ext cx="4286280" cy="400110"/>
          </a:xfrm>
          <a:prstGeom prst="rect">
            <a:avLst/>
          </a:prstGeom>
          <a:noFill/>
        </p:spPr>
        <p:txBody>
          <a:bodyPr wrap="square" rtlCol="0">
            <a:spAutoFit/>
          </a:bodyPr>
          <a:lstStyle/>
          <a:p>
            <a:pPr algn="ctr"/>
            <a:r>
              <a:rPr lang="de-DE" sz="2000" dirty="0" smtClean="0"/>
              <a:t>„MOSOM KEZEIMET…“</a:t>
            </a:r>
            <a:endParaRPr lang="de-DE" sz="2000" dirty="0"/>
          </a:p>
        </p:txBody>
      </p:sp>
      <p:sp>
        <p:nvSpPr>
          <p:cNvPr id="5" name="Rechteck 4"/>
          <p:cNvSpPr/>
          <p:nvPr/>
        </p:nvSpPr>
        <p:spPr>
          <a:xfrm>
            <a:off x="285720" y="3643314"/>
            <a:ext cx="8501122" cy="3046988"/>
          </a:xfrm>
          <a:prstGeom prst="rect">
            <a:avLst/>
          </a:prstGeom>
          <a:solidFill>
            <a:srgbClr val="CCFFCC"/>
          </a:solidFill>
        </p:spPr>
        <p:txBody>
          <a:bodyPr wrap="square">
            <a:spAutoFit/>
          </a:bodyPr>
          <a:lstStyle/>
          <a:p>
            <a:r>
              <a:rPr lang="hu-HU" sz="1600" b="1" dirty="0" smtClean="0"/>
              <a:t>Gonoszűző szokások: pilátusverés, pilátuségetés</a:t>
            </a:r>
            <a:endParaRPr lang="hu-HU" sz="1600" dirty="0" smtClean="0"/>
          </a:p>
          <a:p>
            <a:r>
              <a:rPr lang="hu-HU" sz="1600" dirty="0" smtClean="0"/>
              <a:t>Még az 1920-as években is élt az a népszokás az Alföld déli részén, hogy a miséző pap nagyszerdán és nagycsütörtökön az egyik zsoltár elhangzását követően – annak jeléül, hogy Jézus halálakor a Szentírás szerint kettéhasadt a jeruzsálemi templom kárpitja – a templom lépcsőjét ütötte meg a misekönyvvel, a hívek pedig elővették a padjuk mellé gondosan előkészített botjaikat, és a padsorokat püfölték. A lépcső, illetve a pad szimbolikus jelentőségű, ugyanis Pilátust jelképezi, aki elárulta Isten fiát, és mosta kezeit.</a:t>
            </a:r>
            <a:r>
              <a:rPr lang="de-DE" sz="1600" dirty="0" smtClean="0"/>
              <a:t> </a:t>
            </a:r>
            <a:r>
              <a:rPr lang="hu-HU" sz="1600" dirty="0" smtClean="0"/>
              <a:t>A legények nagycsütörtök este hatalmas tüzet raktak, és elégették a magukkal vitt Pilátust: a rosszat jelképező szalmabábut. Elégetése összefügg a téltemető hagyománnyal, ott is igyekeztek megszabadulni a régitől, rossztól. Sokszor egész éjjel  kinn voltak folyton táplálván a lángokat. Úgy vélték, hogy amikor Jézust vallatták, az udvaron a szolgák és poroszlók is a tűznél melegedtek. Ennek emlékezetére gyújtják ők is a tüzet. Pilátust pedig azért égetik el, mert ő adta a zsidók kezébe Jézust.</a:t>
            </a:r>
            <a:endParaRPr lang="hu-HU" sz="1600" dirty="0"/>
          </a:p>
        </p:txBody>
      </p:sp>
    </p:spTree>
    <p:extLst>
      <p:ext uri="{BB962C8B-B14F-4D97-AF65-F5344CB8AC3E}">
        <p14:creationId xmlns:p14="http://schemas.microsoft.com/office/powerpoint/2010/main" xmlns="" val="3389934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347954"/>
            <a:ext cx="1524000" cy="20448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zövegdoboz 1"/>
          <p:cNvSpPr txBox="1"/>
          <p:nvPr/>
        </p:nvSpPr>
        <p:spPr>
          <a:xfrm>
            <a:off x="4716016" y="381483"/>
            <a:ext cx="3168352" cy="461665"/>
          </a:xfrm>
          <a:prstGeom prst="rect">
            <a:avLst/>
          </a:prstGeom>
          <a:noFill/>
        </p:spPr>
        <p:txBody>
          <a:bodyPr wrap="square" rtlCol="0">
            <a:spAutoFit/>
          </a:bodyPr>
          <a:lstStyle/>
          <a:p>
            <a:r>
              <a:rPr lang="de-DE" sz="2400" b="1" dirty="0" smtClean="0"/>
              <a:t>	KERESZTHALÁL</a:t>
            </a:r>
            <a:endParaRPr lang="de-DE" sz="2400" b="1" dirty="0"/>
          </a:p>
        </p:txBody>
      </p:sp>
      <p:sp>
        <p:nvSpPr>
          <p:cNvPr id="4" name="Téglalap 3"/>
          <p:cNvSpPr/>
          <p:nvPr/>
        </p:nvSpPr>
        <p:spPr>
          <a:xfrm>
            <a:off x="2555777" y="364014"/>
            <a:ext cx="4824536" cy="461665"/>
          </a:xfrm>
          <a:prstGeom prst="rect">
            <a:avLst/>
          </a:prstGeom>
        </p:spPr>
        <p:txBody>
          <a:bodyPr wrap="square">
            <a:spAutoFit/>
          </a:bodyPr>
          <a:lstStyle/>
          <a:p>
            <a:r>
              <a:rPr lang="de-DE" sz="2400" b="1" dirty="0" err="1" smtClean="0">
                <a:solidFill>
                  <a:srgbClr val="C00000"/>
                </a:solidFill>
              </a:rPr>
              <a:t>Nagypéntek</a:t>
            </a:r>
            <a:endParaRPr lang="de-DE" sz="2400" b="1" dirty="0">
              <a:solidFill>
                <a:srgbClr val="C00000"/>
              </a:solidFill>
            </a:endParaRPr>
          </a:p>
        </p:txBody>
      </p:sp>
      <p:sp>
        <p:nvSpPr>
          <p:cNvPr id="5" name="Téglalap 4"/>
          <p:cNvSpPr/>
          <p:nvPr/>
        </p:nvSpPr>
        <p:spPr>
          <a:xfrm>
            <a:off x="2546872" y="1268760"/>
            <a:ext cx="6408711" cy="738664"/>
          </a:xfrm>
          <a:prstGeom prst="rect">
            <a:avLst/>
          </a:prstGeom>
        </p:spPr>
        <p:txBody>
          <a:bodyPr wrap="square">
            <a:spAutoFit/>
          </a:bodyPr>
          <a:lstStyle/>
          <a:p>
            <a:endParaRPr lang="de-DE" sz="2400" dirty="0" smtClean="0"/>
          </a:p>
          <a:p>
            <a:endParaRPr lang="de-DE" dirty="0"/>
          </a:p>
        </p:txBody>
      </p:sp>
      <p:sp>
        <p:nvSpPr>
          <p:cNvPr id="7" name="Téglalap 6"/>
          <p:cNvSpPr/>
          <p:nvPr/>
        </p:nvSpPr>
        <p:spPr>
          <a:xfrm>
            <a:off x="2370244" y="950277"/>
            <a:ext cx="6630912" cy="707886"/>
          </a:xfrm>
          <a:prstGeom prst="rect">
            <a:avLst/>
          </a:prstGeom>
          <a:solidFill>
            <a:schemeClr val="accent4">
              <a:lumMod val="40000"/>
              <a:lumOff val="60000"/>
            </a:schemeClr>
          </a:solidFill>
        </p:spPr>
        <p:txBody>
          <a:bodyPr wrap="square">
            <a:spAutoFit/>
          </a:bodyPr>
          <a:lstStyle/>
          <a:p>
            <a:r>
              <a:rPr lang="de-DE" sz="1600" b="1" dirty="0" smtClean="0">
                <a:solidFill>
                  <a:srgbClr val="C00000"/>
                </a:solidFill>
                <a:hlinkClick r:id="rId3"/>
              </a:rPr>
              <a:t>HALLGASD MEG!</a:t>
            </a:r>
          </a:p>
          <a:p>
            <a:r>
              <a:rPr lang="de-DE" sz="1200" b="1" dirty="0" smtClean="0">
                <a:solidFill>
                  <a:prstClr val="black"/>
                </a:solidFill>
                <a:hlinkClick r:id="rId4"/>
              </a:rPr>
              <a:t>https</a:t>
            </a:r>
            <a:r>
              <a:rPr lang="de-DE" sz="1200" b="1" dirty="0">
                <a:solidFill>
                  <a:prstClr val="black"/>
                </a:solidFill>
                <a:hlinkClick r:id="rId4"/>
              </a:rPr>
              <a:t>://</a:t>
            </a:r>
            <a:r>
              <a:rPr lang="de-DE" sz="1200" b="1" dirty="0" smtClean="0">
                <a:solidFill>
                  <a:prstClr val="black"/>
                </a:solidFill>
                <a:hlinkClick r:id="rId4"/>
              </a:rPr>
              <a:t>www.youtube.com/watch?v=zzgfsme4H4U</a:t>
            </a:r>
            <a:r>
              <a:rPr lang="de-DE" sz="1200" b="1" dirty="0" smtClean="0">
                <a:solidFill>
                  <a:prstClr val="black"/>
                </a:solidFill>
              </a:rPr>
              <a:t>             </a:t>
            </a:r>
            <a:r>
              <a:rPr lang="de-DE" sz="1200" b="1" dirty="0" err="1" smtClean="0">
                <a:solidFill>
                  <a:prstClr val="black"/>
                </a:solidFill>
              </a:rPr>
              <a:t>Vaszi</a:t>
            </a:r>
            <a:r>
              <a:rPr lang="de-DE" sz="1200" b="1" dirty="0" smtClean="0">
                <a:solidFill>
                  <a:prstClr val="black"/>
                </a:solidFill>
              </a:rPr>
              <a:t> </a:t>
            </a:r>
            <a:r>
              <a:rPr lang="de-DE" sz="1200" b="1" dirty="0" err="1" smtClean="0">
                <a:solidFill>
                  <a:prstClr val="black"/>
                </a:solidFill>
              </a:rPr>
              <a:t>Levente</a:t>
            </a:r>
            <a:r>
              <a:rPr lang="de-DE" sz="1200" b="1" dirty="0" smtClean="0">
                <a:solidFill>
                  <a:prstClr val="black"/>
                </a:solidFill>
              </a:rPr>
              <a:t>  </a:t>
            </a:r>
            <a:r>
              <a:rPr lang="de-DE" sz="1200" b="1" dirty="0" smtClean="0"/>
              <a:t>LEHULLOTT </a:t>
            </a:r>
            <a:r>
              <a:rPr lang="de-DE" sz="1200" b="1" dirty="0"/>
              <a:t>A JÉZUS VÉRE </a:t>
            </a:r>
            <a:endParaRPr lang="de-DE" sz="1200" dirty="0">
              <a:solidFill>
                <a:prstClr val="black"/>
              </a:solidFill>
              <a:hlinkClick r:id="rId3"/>
            </a:endParaRPr>
          </a:p>
          <a:p>
            <a:r>
              <a:rPr lang="de-DE" sz="1200" b="1" u="sng" dirty="0" smtClean="0">
                <a:solidFill>
                  <a:srgbClr val="0033CC"/>
                </a:solidFill>
              </a:rPr>
              <a:t>https://www.youtube.com/watch?v=Wk-QH7ZNt0Y </a:t>
            </a:r>
            <a:r>
              <a:rPr lang="de-DE" sz="1200" b="1" dirty="0" smtClean="0">
                <a:solidFill>
                  <a:srgbClr val="0033CC"/>
                </a:solidFill>
              </a:rPr>
              <a:t>         </a:t>
            </a:r>
            <a:r>
              <a:rPr lang="de-DE" sz="1200" b="1" u="sng" dirty="0" smtClean="0">
                <a:solidFill>
                  <a:srgbClr val="0033CC"/>
                </a:solidFill>
              </a:rPr>
              <a:t> </a:t>
            </a:r>
            <a:r>
              <a:rPr lang="de-DE" sz="1200" b="1" dirty="0" err="1" smtClean="0"/>
              <a:t>Tímár</a:t>
            </a:r>
            <a:r>
              <a:rPr lang="de-DE" sz="1200" b="1" dirty="0" smtClean="0"/>
              <a:t> </a:t>
            </a:r>
            <a:r>
              <a:rPr lang="de-DE" sz="1200" b="1" dirty="0" err="1"/>
              <a:t>Sára</a:t>
            </a:r>
            <a:r>
              <a:rPr lang="de-DE" sz="1200" b="1" dirty="0"/>
              <a:t> - </a:t>
            </a:r>
            <a:r>
              <a:rPr lang="de-DE" sz="1200" b="1" dirty="0" err="1"/>
              <a:t>Lehullott</a:t>
            </a:r>
            <a:r>
              <a:rPr lang="de-DE" sz="1200" b="1" dirty="0"/>
              <a:t> a </a:t>
            </a:r>
            <a:r>
              <a:rPr lang="de-DE" sz="1200" b="1" dirty="0" err="1"/>
              <a:t>Jézus</a:t>
            </a:r>
            <a:r>
              <a:rPr lang="de-DE" sz="1200" b="1" dirty="0"/>
              <a:t> </a:t>
            </a:r>
            <a:r>
              <a:rPr lang="de-DE" sz="1200" b="1" dirty="0" err="1" smtClean="0"/>
              <a:t>vére</a:t>
            </a:r>
            <a:endParaRPr lang="de-DE" sz="1200" b="1" dirty="0"/>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2844" y="2643182"/>
            <a:ext cx="2185276" cy="2345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3279" y="5229200"/>
            <a:ext cx="2342498" cy="13868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71868" y="3071810"/>
            <a:ext cx="4429156" cy="2909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feld 9"/>
          <p:cNvSpPr txBox="1"/>
          <p:nvPr/>
        </p:nvSpPr>
        <p:spPr>
          <a:xfrm>
            <a:off x="2357422" y="1714488"/>
            <a:ext cx="6500858" cy="1323439"/>
          </a:xfrm>
          <a:prstGeom prst="rect">
            <a:avLst/>
          </a:prstGeom>
          <a:solidFill>
            <a:srgbClr val="CCFFCC"/>
          </a:solidFill>
        </p:spPr>
        <p:txBody>
          <a:bodyPr wrap="square" rtlCol="0">
            <a:spAutoFit/>
          </a:bodyPr>
          <a:lstStyle/>
          <a:p>
            <a:r>
              <a:rPr lang="hu-HU" sz="1600" dirty="0" smtClean="0"/>
              <a:t>A nagypénteki szertartás három részből áll: az igeliturgia olvasmányokkal és egyetemes könyörgésekkel, a kereszt előtti hódolat, valamint a szentáldozás szertartása követik egymást. A katolikus templomokban általában délután három órakor, Jézus kereszthalálának időpontjában keresztútjárást is tartanak.</a:t>
            </a:r>
            <a:endParaRPr lang="de-DE" sz="1600" dirty="0"/>
          </a:p>
        </p:txBody>
      </p:sp>
      <p:sp>
        <p:nvSpPr>
          <p:cNvPr id="11" name="Rechteck 10"/>
          <p:cNvSpPr/>
          <p:nvPr/>
        </p:nvSpPr>
        <p:spPr>
          <a:xfrm>
            <a:off x="2857488" y="6072206"/>
            <a:ext cx="6072214" cy="584775"/>
          </a:xfrm>
          <a:prstGeom prst="rect">
            <a:avLst/>
          </a:prstGeom>
          <a:solidFill>
            <a:srgbClr val="CCFFCC"/>
          </a:solidFill>
        </p:spPr>
        <p:txBody>
          <a:bodyPr wrap="square">
            <a:spAutoFit/>
          </a:bodyPr>
          <a:lstStyle/>
          <a:p>
            <a:r>
              <a:rPr lang="hu-HU" sz="1600" dirty="0" smtClean="0"/>
              <a:t>A nagypéntek a passiójáték, azaz a Krisztus életét és halálát feldolgozó dramatizált előadás ideje</a:t>
            </a:r>
            <a:endParaRPr lang="de-DE" sz="1600" dirty="0"/>
          </a:p>
        </p:txBody>
      </p:sp>
    </p:spTree>
    <p:extLst>
      <p:ext uri="{BB962C8B-B14F-4D97-AF65-F5344CB8AC3E}">
        <p14:creationId xmlns:p14="http://schemas.microsoft.com/office/powerpoint/2010/main" xmlns="" val="1146358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29454" y="4071942"/>
            <a:ext cx="1981637" cy="2384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Szövegdoboz 2"/>
          <p:cNvSpPr txBox="1"/>
          <p:nvPr/>
        </p:nvSpPr>
        <p:spPr>
          <a:xfrm>
            <a:off x="214282" y="3214686"/>
            <a:ext cx="4714908" cy="2000548"/>
          </a:xfrm>
          <a:prstGeom prst="rect">
            <a:avLst/>
          </a:prstGeom>
          <a:solidFill>
            <a:srgbClr val="CCFFCC"/>
          </a:solidFill>
        </p:spPr>
        <p:txBody>
          <a:bodyPr wrap="square" rtlCol="0">
            <a:spAutoFit/>
          </a:bodyPr>
          <a:lstStyle/>
          <a:p>
            <a:pPr algn="ctr"/>
            <a:r>
              <a:rPr lang="de-DE" sz="2400" b="1" dirty="0" smtClean="0">
                <a:solidFill>
                  <a:srgbClr val="009900"/>
                </a:solidFill>
              </a:rPr>
              <a:t>FELTÁMADÁS</a:t>
            </a:r>
            <a:endParaRPr lang="de-DE" sz="4400" b="1" dirty="0" smtClean="0">
              <a:solidFill>
                <a:srgbClr val="009900"/>
              </a:solidFill>
            </a:endParaRPr>
          </a:p>
          <a:p>
            <a:r>
              <a:rPr lang="hu-HU" sz="2000" b="1" dirty="0">
                <a:solidFill>
                  <a:srgbClr val="C00000"/>
                </a:solidFill>
              </a:rPr>
              <a:t>Nagyszombat</a:t>
            </a:r>
            <a:r>
              <a:rPr lang="hu-HU" sz="2400" dirty="0"/>
              <a:t>:</a:t>
            </a:r>
            <a:r>
              <a:rPr lang="hu-HU" dirty="0"/>
              <a:t>  Véget ér a 40 napos böjt, és újra megszólalnak a harangok. Legjelentősebb eseményei a nagyszombatnak a </a:t>
            </a:r>
            <a:r>
              <a:rPr lang="hu-HU" dirty="0" smtClean="0"/>
              <a:t>víz- </a:t>
            </a:r>
            <a:r>
              <a:rPr lang="hu-HU" dirty="0"/>
              <a:t>illetve tűzszentelés. Jellegzetes szokás még a feltámadási körmenet szombat estéjén. </a:t>
            </a:r>
            <a:endParaRPr lang="de-DE" dirty="0"/>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9190" y="3214686"/>
            <a:ext cx="1572419" cy="10501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2066" y="4214818"/>
            <a:ext cx="1845596" cy="13841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57818" y="0"/>
            <a:ext cx="3552859" cy="2364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29454" y="1857364"/>
            <a:ext cx="1984219" cy="1486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feld 9"/>
          <p:cNvSpPr txBox="1"/>
          <p:nvPr/>
        </p:nvSpPr>
        <p:spPr>
          <a:xfrm>
            <a:off x="142844" y="142852"/>
            <a:ext cx="5143536" cy="3108543"/>
          </a:xfrm>
          <a:prstGeom prst="rect">
            <a:avLst/>
          </a:prstGeom>
          <a:noFill/>
        </p:spPr>
        <p:txBody>
          <a:bodyPr wrap="square" rtlCol="0">
            <a:spAutoFit/>
          </a:bodyPr>
          <a:lstStyle/>
          <a:p>
            <a:r>
              <a:rPr lang="hu-HU" sz="2000" b="1" dirty="0" smtClean="0">
                <a:solidFill>
                  <a:srgbClr val="C00000"/>
                </a:solidFill>
              </a:rPr>
              <a:t>Nagyszombaton</a:t>
            </a:r>
            <a:r>
              <a:rPr lang="hu-HU" sz="1600" dirty="0" smtClean="0"/>
              <a:t> az esti vigília szertartással a katolikus egyházban megkezdődik a húsvét, amely a kereszténység legnagyobb örömhírét hirdeti: Jézus Krisztus, az Isten fia feltámadt a halálból, s ezzel minden egyes embert megajándékozott az örök élet reményével.</a:t>
            </a:r>
            <a:r>
              <a:rPr lang="de-DE" sz="1600" dirty="0" smtClean="0"/>
              <a:t> </a:t>
            </a:r>
            <a:r>
              <a:rPr lang="hu-HU" sz="1600" dirty="0" smtClean="0"/>
              <a:t>A vigília szertartása négy, jól elkülönülő lényegi részből áll: a fény liturgiájából, az igeliturgiából, a vízszentelésből és az áldozati liturgiából. A tűzszentelés a pogány tavaszi tüzek ellensúlyozására alakult ki. A bevonulási körmenet is ebben az időben vált általánossá. A vigíliában ezután a húsvéti gyertya kerül a szertartás középpontjába: a gyertya meggyújtása Krisztust, a „világ Világosságát” jelképezi.</a:t>
            </a:r>
            <a:endParaRPr lang="de-DE" sz="1600" dirty="0"/>
          </a:p>
        </p:txBody>
      </p:sp>
      <p:sp>
        <p:nvSpPr>
          <p:cNvPr id="11" name="Rechteck 10"/>
          <p:cNvSpPr/>
          <p:nvPr/>
        </p:nvSpPr>
        <p:spPr>
          <a:xfrm>
            <a:off x="214282" y="5429264"/>
            <a:ext cx="4572000" cy="584775"/>
          </a:xfrm>
          <a:prstGeom prst="rect">
            <a:avLst/>
          </a:prstGeom>
        </p:spPr>
        <p:txBody>
          <a:bodyPr>
            <a:spAutoFit/>
          </a:bodyPr>
          <a:lstStyle/>
          <a:p>
            <a:pPr algn="ctr"/>
            <a:r>
              <a:rPr lang="de-DE" sz="1600" dirty="0" smtClean="0">
                <a:hlinkClick r:id="rId7"/>
              </a:rPr>
              <a:t>https://www.youtube.com/watch?v=9G8E5A-23no</a:t>
            </a:r>
            <a:endParaRPr lang="de-DE" sz="1600" dirty="0" smtClean="0"/>
          </a:p>
          <a:p>
            <a:pPr algn="ctr"/>
            <a:r>
              <a:rPr lang="de-DE" sz="1600" b="1" dirty="0" err="1" smtClean="0"/>
              <a:t>Tímár</a:t>
            </a:r>
            <a:r>
              <a:rPr lang="de-DE" sz="1600" b="1" dirty="0" smtClean="0"/>
              <a:t> </a:t>
            </a:r>
            <a:r>
              <a:rPr lang="de-DE" sz="1600" b="1" dirty="0" err="1" smtClean="0"/>
              <a:t>Sára</a:t>
            </a:r>
            <a:r>
              <a:rPr lang="de-DE" sz="1600" b="1" dirty="0" smtClean="0"/>
              <a:t> - </a:t>
            </a:r>
            <a:r>
              <a:rPr lang="de-DE" sz="1600" b="1" dirty="0" err="1" smtClean="0"/>
              <a:t>Krisztus</a:t>
            </a:r>
            <a:r>
              <a:rPr lang="de-DE" sz="1600" b="1" dirty="0" smtClean="0"/>
              <a:t> </a:t>
            </a:r>
            <a:r>
              <a:rPr lang="de-DE" sz="1600" b="1" dirty="0" err="1" smtClean="0"/>
              <a:t>feltámadott</a:t>
            </a:r>
            <a:r>
              <a:rPr lang="de-DE" sz="1600" b="1" dirty="0" smtClean="0"/>
              <a:t> </a:t>
            </a:r>
            <a:endParaRPr lang="de-DE" sz="1600" dirty="0"/>
          </a:p>
        </p:txBody>
      </p:sp>
      <p:pic>
        <p:nvPicPr>
          <p:cNvPr id="5"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57818" y="5572140"/>
            <a:ext cx="1435649" cy="10767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0767573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3586</Words>
  <Application>Microsoft Office PowerPoint</Application>
  <PresentationFormat>Bildschirmpräsentation (4:3)</PresentationFormat>
  <Paragraphs>240</Paragraphs>
  <Slides>21</Slides>
  <Notes>1</Notes>
  <HiddenSlides>0</HiddenSlides>
  <MMClips>0</MMClips>
  <ScaleCrop>false</ScaleCrop>
  <HeadingPairs>
    <vt:vector size="4" baseType="variant">
      <vt:variant>
        <vt:lpstr>Design</vt:lpstr>
      </vt:variant>
      <vt:variant>
        <vt:i4>1</vt:i4>
      </vt:variant>
      <vt:variant>
        <vt:lpstr>Folientitel</vt:lpstr>
      </vt:variant>
      <vt:variant>
        <vt:i4>21</vt:i4>
      </vt:variant>
    </vt:vector>
  </HeadingPairs>
  <TitlesOfParts>
    <vt:vector size="22" baseType="lpstr">
      <vt:lpstr>Office-téma</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Manna</dc:creator>
  <cp:lastModifiedBy>Lydia Jablonkay</cp:lastModifiedBy>
  <cp:revision>50</cp:revision>
  <dcterms:created xsi:type="dcterms:W3CDTF">2021-03-27T19:42:04Z</dcterms:created>
  <dcterms:modified xsi:type="dcterms:W3CDTF">2025-04-03T09:33:30Z</dcterms:modified>
</cp:coreProperties>
</file>