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3" r:id="rId4"/>
    <p:sldId id="276" r:id="rId5"/>
    <p:sldId id="266" r:id="rId6"/>
    <p:sldId id="264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63DAA-5C41-4572-BC11-0DD09CD8EE04}" v="1" dt="2020-09-22T21:46:00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 varScale="1">
        <p:scale>
          <a:sx n="64" d="100"/>
          <a:sy n="64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520B0-2E4E-8343-85FC-C09A21F32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854A2-B4D1-D04B-9944-60C5971D7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FABE7-2F49-8A4D-B016-DBA27774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94753-B02E-D04D-ABF4-335F5F23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5439-AF00-CE47-B4A0-A8D845D9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7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B1EE-D9CE-0248-A2FD-BB97CCDC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9AE98-6362-A840-8525-FD5B2B4E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16CF-88CE-584C-8AA9-1DBB3A425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1C351-E4A3-7040-8659-87F5F8393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5F9BE-6BC5-D440-B3E6-A48F293B8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9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88BF83-D75B-8448-85D9-332E3836C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FC0C2-D83C-9940-B808-9CAAE34BC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D52C2-51E0-4140-AFDB-AE28AB06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C3F24-23E8-D547-8786-A2B06B73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CD915-8017-434E-9979-DDF340EE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6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9224-D432-B24C-B8C3-48F30E8C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89AA2-92C7-AE42-B6BF-8F094DDBE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1CFB0-1D2D-574E-86F3-57D9B5D4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A534E-DAD8-A04C-9091-FDBE8166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6323-3470-9749-A54B-EF701BD8F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1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07F7E-FC94-A345-85D5-97611B7A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EC8E0-8FE3-6844-891E-42EF19DED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191A1-515D-7E43-BE31-B41025E37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854D5-4E6D-7B4E-AE50-917520A12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2F8FA-A390-AD47-B380-3604C0EE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8920-4317-E842-AF28-525B6326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13B34-07ED-7647-953F-0881E64CA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5737-9317-784B-A768-70B6ECF31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9BBE0-E412-F246-AEAE-A0BC5B9A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12958-A3C5-0640-88BF-0885809B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471D0-EF97-874F-B4A2-2B3D8C59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6C88A-D002-FA4F-B406-F6D8C26B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70D5E-E3DD-C145-B96F-4374E0DA5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2A33F-9DA5-AD4D-A00B-838A81C72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3ABC2-5535-8B46-93DF-5592C5424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48DA8-98FE-7844-A926-9F810C5D4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31F6E-65C7-CE4E-9D2F-CCE010BB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BC264B-B4AE-534B-96B1-0BF9438C1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60F8C-24BC-834A-9CE8-73C5D4C8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9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93D3-7CC4-8947-A496-11B6CFD3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09BCC-3C2C-5A48-8347-6C307D68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A3D8C-8B77-974E-904E-7DDE940B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99109-396A-F344-94C0-B8E136B0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5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D20B9B-A540-C14F-9D61-CD68D549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BE0B0-7478-A548-8111-2A4466B2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28003-CAFE-1A4E-AC9E-AA55B766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49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8261-1BF8-704D-9C8A-332C8E5A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9AD58-134F-B74F-9C32-551212B7D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EFF7C-767B-CB4D-9D16-1C436BF4A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41C2A-E5BC-5A43-B097-A878F597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B8F5F-E46E-184E-9143-A000C1DF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5EDA2-3798-EA46-938F-90C734965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511A-09AF-BB4B-8BA3-9D250760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F939DB-D2E0-D543-B4BD-4FC06E325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03975-4351-8F42-935C-8558BAE0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2DB35-92E6-CB4F-A100-04CC9E7E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07189-CC49-194E-96E5-4427149C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C809-C108-FA4B-9D91-7CE03662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ABF22D-D992-A34F-802F-895884FA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D7820-020E-9E40-AFD6-DD6E6D439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65AE4-D52C-2042-ACF9-77B58C83D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436A8-4D3D-6544-875F-FBC30435CBB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AC755-E6AB-384E-8398-13124C5F5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053BF-2BE4-8F41-85C7-8EAE4D38C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529E-A4ED-9942-8862-746D65D23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kmcssz2020@gmail.co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7F38-C8C3-3847-A373-B812D8E17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846" y="1905416"/>
            <a:ext cx="7986484" cy="2387600"/>
          </a:xfrm>
        </p:spPr>
        <p:txBody>
          <a:bodyPr/>
          <a:lstStyle/>
          <a:p>
            <a:r>
              <a:rPr lang="en-US" b="1" dirty="0" err="1">
                <a:latin typeface="Georgia" panose="02040502050405020303" pitchFamily="18" charset="0"/>
              </a:rPr>
              <a:t>Elektronikus</a:t>
            </a:r>
            <a:r>
              <a:rPr lang="en-US" b="1" dirty="0">
                <a:latin typeface="Georgia" panose="02040502050405020303" pitchFamily="18" charset="0"/>
              </a:rPr>
              <a:t> ŐV </a:t>
            </a:r>
            <a:r>
              <a:rPr lang="en-US" b="1" dirty="0" err="1">
                <a:latin typeface="Georgia" panose="02040502050405020303" pitchFamily="18" charset="0"/>
              </a:rPr>
              <a:t>Tanfolyam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296070-C7E0-474C-86ED-B3948F9C8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55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szókincs a ‛Quizlet’ segítségével gyakorolható.</a:t>
            </a:r>
            <a:endParaRPr lang="en-US" sz="2000" dirty="0">
              <a:solidFill>
                <a:srgbClr val="2C2C2C"/>
              </a:solidFill>
              <a:latin typeface="Georgia" panose="02040502050405020303" pitchFamily="18" charset="0"/>
            </a:endParaRPr>
          </a:p>
          <a:p>
            <a:pPr algn="ctr">
              <a:spcAft>
                <a:spcPts val="600"/>
              </a:spcAft>
            </a:pPr>
            <a:endParaRPr lang="hu-HU" sz="2000" dirty="0">
              <a:solidFill>
                <a:srgbClr val="2C2C2C"/>
              </a:solidFill>
              <a:latin typeface="Georgia" panose="02040502050405020303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Minden vershez külön szekció tartozik.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77F18E-E842-104B-B1AD-7212B2C7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911" y="1211987"/>
            <a:ext cx="7553639" cy="443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4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tanár kontrollálja a felületet:</a:t>
            </a:r>
          </a:p>
          <a:p>
            <a:pPr marL="569913" indent="-238125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1. meghívja a diákokat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87A2E1-5BAB-D246-BA25-3B587FE9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038" y="1153855"/>
            <a:ext cx="7470862" cy="433254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8730696-D8D0-6B4A-AA97-9B1F64A7BB77}"/>
              </a:ext>
            </a:extLst>
          </p:cNvPr>
          <p:cNvSpPr/>
          <p:nvPr/>
        </p:nvSpPr>
        <p:spPr>
          <a:xfrm>
            <a:off x="8509819" y="2625213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DD988B-096A-B74D-A74F-DA5BAC5002FF}"/>
              </a:ext>
            </a:extLst>
          </p:cNvPr>
          <p:cNvCxnSpPr/>
          <p:nvPr/>
        </p:nvCxnSpPr>
        <p:spPr>
          <a:xfrm flipH="1">
            <a:off x="9571703" y="2359742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90282E-43BA-FC4B-AED7-F3B682648AB1}"/>
              </a:ext>
            </a:extLst>
          </p:cNvPr>
          <p:cNvSpPr txBox="1"/>
          <p:nvPr/>
        </p:nvSpPr>
        <p:spPr>
          <a:xfrm>
            <a:off x="8231387" y="2281525"/>
            <a:ext cx="80937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44954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tanár kontrollálja a felületet (folytatás):</a:t>
            </a:r>
          </a:p>
          <a:p>
            <a:pPr marL="509588" indent="-238125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2. kiadja a feladatokat, vagy </a:t>
            </a:r>
          </a:p>
          <a:p>
            <a:pPr marL="509588" indent="-238125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3. a meglévő szekciókat publikálja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D14EC2-5DA3-914F-B866-65DD378DA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830" y="1209368"/>
            <a:ext cx="7355758" cy="433602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7F14F91-199D-D849-A55C-986FDFB18941}"/>
              </a:ext>
            </a:extLst>
          </p:cNvPr>
          <p:cNvSpPr/>
          <p:nvPr/>
        </p:nvSpPr>
        <p:spPr>
          <a:xfrm>
            <a:off x="5506064" y="1209368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515417-EFB1-EF42-BD56-E46B06432597}"/>
              </a:ext>
            </a:extLst>
          </p:cNvPr>
          <p:cNvCxnSpPr/>
          <p:nvPr/>
        </p:nvCxnSpPr>
        <p:spPr>
          <a:xfrm flipH="1">
            <a:off x="6567948" y="943897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92D18E-6596-4042-8F4E-CA36B8D48BB8}"/>
              </a:ext>
            </a:extLst>
          </p:cNvPr>
          <p:cNvSpPr txBox="1"/>
          <p:nvPr/>
        </p:nvSpPr>
        <p:spPr>
          <a:xfrm>
            <a:off x="5313144" y="827236"/>
            <a:ext cx="80937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53FE17-73A5-1D45-96C1-A0724FA70E48}"/>
              </a:ext>
            </a:extLst>
          </p:cNvPr>
          <p:cNvSpPr/>
          <p:nvPr/>
        </p:nvSpPr>
        <p:spPr>
          <a:xfrm>
            <a:off x="8213975" y="2771371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9DF4B5-0D1A-5746-A5D4-071D835B5108}"/>
              </a:ext>
            </a:extLst>
          </p:cNvPr>
          <p:cNvCxnSpPr/>
          <p:nvPr/>
        </p:nvCxnSpPr>
        <p:spPr>
          <a:xfrm flipH="1">
            <a:off x="9275859" y="2505900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A62820-EDD6-CC49-89E1-E60A8B9A03EC}"/>
              </a:ext>
            </a:extLst>
          </p:cNvPr>
          <p:cNvSpPr txBox="1"/>
          <p:nvPr/>
        </p:nvSpPr>
        <p:spPr>
          <a:xfrm>
            <a:off x="8021055" y="2389239"/>
            <a:ext cx="80937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089954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407706" y="626527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tanár kontrollálja a felületet (folytatás): </a:t>
            </a:r>
          </a:p>
          <a:p>
            <a:pPr marL="509588" indent="-298450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4. felépíthet egy új leckét,</a:t>
            </a:r>
          </a:p>
          <a:p>
            <a:pPr marL="509588" indent="-298450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5. csatolhat egy munkalapot, vagy akármilyen más anyagot is, pl. videókat, képeket, stb.</a:t>
            </a:r>
          </a:p>
          <a:p>
            <a:pPr marL="509588" indent="-298450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6. kiválasztja a megfelelő dokumentumot a meglévő, vagy saját anyagából,</a:t>
            </a:r>
          </a:p>
          <a:p>
            <a:pPr marL="509588" indent="-298450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7. meghatározza, kinek szól a lecke és a beadás határidejét.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CCA849-289F-BE4D-BF01-9FD242742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881" y="837556"/>
            <a:ext cx="3850717" cy="2406698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BDF3657-8C4E-634C-8D80-4AE3D3392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76" y="3483648"/>
            <a:ext cx="3868591" cy="2417869"/>
          </a:xfrm>
          <a:prstGeom prst="rect">
            <a:avLst/>
          </a:prstGeom>
        </p:spPr>
      </p:pic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F0E4953-D78E-5F47-B503-F0BF89B51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544" y="837557"/>
            <a:ext cx="3868593" cy="241787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BCAE0BE-9EF7-164C-B9B7-15498280B18B}"/>
              </a:ext>
            </a:extLst>
          </p:cNvPr>
          <p:cNvSpPr/>
          <p:nvPr/>
        </p:nvSpPr>
        <p:spPr>
          <a:xfrm>
            <a:off x="3597544" y="1160438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CA3E48-C3CC-6F42-A510-2BCD85351E59}"/>
              </a:ext>
            </a:extLst>
          </p:cNvPr>
          <p:cNvCxnSpPr/>
          <p:nvPr/>
        </p:nvCxnSpPr>
        <p:spPr>
          <a:xfrm flipH="1">
            <a:off x="4659428" y="894967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C86321F-B02E-CC45-B6DB-8D2A96F632BA}"/>
              </a:ext>
            </a:extLst>
          </p:cNvPr>
          <p:cNvSpPr txBox="1"/>
          <p:nvPr/>
        </p:nvSpPr>
        <p:spPr>
          <a:xfrm>
            <a:off x="3404624" y="778306"/>
            <a:ext cx="80937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00D7B97-D53D-E74E-A6F1-5BC3A3FE5CE9}"/>
              </a:ext>
            </a:extLst>
          </p:cNvPr>
          <p:cNvSpPr/>
          <p:nvPr/>
        </p:nvSpPr>
        <p:spPr>
          <a:xfrm>
            <a:off x="7357186" y="1538858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E9A65A-A897-5441-9534-806F8A28FA9A}"/>
              </a:ext>
            </a:extLst>
          </p:cNvPr>
          <p:cNvCxnSpPr/>
          <p:nvPr/>
        </p:nvCxnSpPr>
        <p:spPr>
          <a:xfrm flipH="1">
            <a:off x="8452184" y="1276297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A9E1173-FD55-C348-BBBC-1DDEF5D46675}"/>
              </a:ext>
            </a:extLst>
          </p:cNvPr>
          <p:cNvSpPr txBox="1"/>
          <p:nvPr/>
        </p:nvSpPr>
        <p:spPr>
          <a:xfrm>
            <a:off x="7197380" y="1159636"/>
            <a:ext cx="80937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347525-B4A2-B040-A37D-297244866391}"/>
              </a:ext>
            </a:extLst>
          </p:cNvPr>
          <p:cNvSpPr/>
          <p:nvPr/>
        </p:nvSpPr>
        <p:spPr>
          <a:xfrm>
            <a:off x="4406918" y="4192295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05609F-54C6-574A-941B-AB5ACD3271E8}"/>
              </a:ext>
            </a:extLst>
          </p:cNvPr>
          <p:cNvCxnSpPr/>
          <p:nvPr/>
        </p:nvCxnSpPr>
        <p:spPr>
          <a:xfrm flipH="1">
            <a:off x="5468802" y="3926824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170DA08-0E5D-0741-A980-E84C8BDAC1C4}"/>
              </a:ext>
            </a:extLst>
          </p:cNvPr>
          <p:cNvSpPr txBox="1"/>
          <p:nvPr/>
        </p:nvSpPr>
        <p:spPr>
          <a:xfrm>
            <a:off x="4213998" y="3810163"/>
            <a:ext cx="80937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6.</a:t>
            </a:r>
          </a:p>
        </p:txBody>
      </p:sp>
      <p:pic>
        <p:nvPicPr>
          <p:cNvPr id="26" name="Picture 2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DB212C-F0C2-DB4D-809D-FBCF8F202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07" y="3480010"/>
            <a:ext cx="3868593" cy="241787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0C3944B-EDD7-684D-8057-6E94A08505D9}"/>
              </a:ext>
            </a:extLst>
          </p:cNvPr>
          <p:cNvSpPr/>
          <p:nvPr/>
        </p:nvSpPr>
        <p:spPr>
          <a:xfrm>
            <a:off x="10077596" y="4192295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BF51857-DC1E-9243-8129-24B2E7D7B6B9}"/>
              </a:ext>
            </a:extLst>
          </p:cNvPr>
          <p:cNvCxnSpPr/>
          <p:nvPr/>
        </p:nvCxnSpPr>
        <p:spPr>
          <a:xfrm flipH="1">
            <a:off x="11139480" y="3926824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FFE8C90-309A-3E48-AE00-30036D49FE73}"/>
              </a:ext>
            </a:extLst>
          </p:cNvPr>
          <p:cNvSpPr txBox="1"/>
          <p:nvPr/>
        </p:nvSpPr>
        <p:spPr>
          <a:xfrm>
            <a:off x="9884676" y="3810163"/>
            <a:ext cx="80937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361963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mobiltelefonodon is működik!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20271" y="579386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able, sitting, screen, displayed&#10;&#10;Description automatically generated">
            <a:extLst>
              <a:ext uri="{FF2B5EF4-FFF2-40B4-BE49-F238E27FC236}">
                <a16:creationId xmlns:a16="http://schemas.microsoft.com/office/drawing/2014/main" id="{99118414-0D1D-9F4F-9D22-064427062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979" y="1354848"/>
            <a:ext cx="1273294" cy="2771796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99CF2F9-C08B-D14A-BAF1-2B533FE80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880" y="2740746"/>
            <a:ext cx="1273294" cy="2771796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B9CD5B-316E-4E42-BD98-8F0B8879C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1726" y="2740746"/>
            <a:ext cx="1273294" cy="2771796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985339-F5BB-E640-ADCE-AD7189ED0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548" y="2066764"/>
            <a:ext cx="1273295" cy="2757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676292-ADC2-E44D-826D-4DF0F8D42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704" y="1646466"/>
            <a:ext cx="1273294" cy="2771796"/>
          </a:xfrm>
          <a:prstGeom prst="rect">
            <a:avLst/>
          </a:prstGeom>
        </p:spPr>
      </p:pic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A65388-C05C-FC4B-9936-1E4FB1D84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4393" y="2416731"/>
            <a:ext cx="1280078" cy="2771796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C8C05C96-80D9-E143-9A53-3C308C1B41D5}"/>
              </a:ext>
            </a:extLst>
          </p:cNvPr>
          <p:cNvSpPr/>
          <p:nvPr/>
        </p:nvSpPr>
        <p:spPr>
          <a:xfrm>
            <a:off x="3223710" y="1042451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0036AF-0244-C746-9193-F9FC6B25B48D}"/>
              </a:ext>
            </a:extLst>
          </p:cNvPr>
          <p:cNvCxnSpPr/>
          <p:nvPr/>
        </p:nvCxnSpPr>
        <p:spPr>
          <a:xfrm flipH="1">
            <a:off x="4274324" y="785694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05512A9-70BD-5241-A82A-C398681D1DFC}"/>
              </a:ext>
            </a:extLst>
          </p:cNvPr>
          <p:cNvSpPr/>
          <p:nvPr/>
        </p:nvSpPr>
        <p:spPr>
          <a:xfrm>
            <a:off x="7456843" y="3849559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2EA333-F190-4A47-B270-41AE2C99DD0E}"/>
              </a:ext>
            </a:extLst>
          </p:cNvPr>
          <p:cNvCxnSpPr/>
          <p:nvPr/>
        </p:nvCxnSpPr>
        <p:spPr>
          <a:xfrm flipH="1">
            <a:off x="8507457" y="3592802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Bent-Up Arrow 35">
            <a:extLst>
              <a:ext uri="{FF2B5EF4-FFF2-40B4-BE49-F238E27FC236}">
                <a16:creationId xmlns:a16="http://schemas.microsoft.com/office/drawing/2014/main" id="{E2A0E666-A9C2-6344-9155-6A01FFF54C54}"/>
              </a:ext>
            </a:extLst>
          </p:cNvPr>
          <p:cNvSpPr/>
          <p:nvPr/>
        </p:nvSpPr>
        <p:spPr>
          <a:xfrm rot="5400000">
            <a:off x="4109705" y="4232575"/>
            <a:ext cx="253360" cy="235554"/>
          </a:xfrm>
          <a:prstGeom prst="bentUpArrow">
            <a:avLst>
              <a:gd name="adj1" fmla="val 47835"/>
              <a:gd name="adj2" fmla="val 25000"/>
              <a:gd name="adj3" fmla="val 25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04F4297-DE63-F740-AF17-FF0C27E520AB}"/>
              </a:ext>
            </a:extLst>
          </p:cNvPr>
          <p:cNvSpPr/>
          <p:nvPr/>
        </p:nvSpPr>
        <p:spPr>
          <a:xfrm>
            <a:off x="4880966" y="1713136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F44014A-EBC2-7A40-9993-2C5819D41662}"/>
              </a:ext>
            </a:extLst>
          </p:cNvPr>
          <p:cNvCxnSpPr/>
          <p:nvPr/>
        </p:nvCxnSpPr>
        <p:spPr>
          <a:xfrm flipH="1">
            <a:off x="5931580" y="1456379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418C1DF8-2AA7-F74D-AE07-AD1AB7F1CFBC}"/>
              </a:ext>
            </a:extLst>
          </p:cNvPr>
          <p:cNvSpPr/>
          <p:nvPr/>
        </p:nvSpPr>
        <p:spPr>
          <a:xfrm>
            <a:off x="6138260" y="3350889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752E05-D3CB-0A49-BEA1-E2A14D3AA47E}"/>
              </a:ext>
            </a:extLst>
          </p:cNvPr>
          <p:cNvCxnSpPr/>
          <p:nvPr/>
        </p:nvCxnSpPr>
        <p:spPr>
          <a:xfrm flipH="1">
            <a:off x="7188874" y="3094132"/>
            <a:ext cx="471949" cy="412955"/>
          </a:xfrm>
          <a:prstGeom prst="straightConnector1">
            <a:avLst/>
          </a:prstGeom>
          <a:ln w="1206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ent-Up Arrow 21">
            <a:extLst>
              <a:ext uri="{FF2B5EF4-FFF2-40B4-BE49-F238E27FC236}">
                <a16:creationId xmlns:a16="http://schemas.microsoft.com/office/drawing/2014/main" id="{93333AF5-3A17-C942-A094-E54261DC433B}"/>
              </a:ext>
            </a:extLst>
          </p:cNvPr>
          <p:cNvSpPr/>
          <p:nvPr/>
        </p:nvSpPr>
        <p:spPr>
          <a:xfrm rot="5400000">
            <a:off x="5344221" y="4493835"/>
            <a:ext cx="253360" cy="235554"/>
          </a:xfrm>
          <a:prstGeom prst="bentUpArrow">
            <a:avLst>
              <a:gd name="adj1" fmla="val 47835"/>
              <a:gd name="adj2" fmla="val 25000"/>
              <a:gd name="adj3" fmla="val 25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ent-Up Arrow 22">
            <a:extLst>
              <a:ext uri="{FF2B5EF4-FFF2-40B4-BE49-F238E27FC236}">
                <a16:creationId xmlns:a16="http://schemas.microsoft.com/office/drawing/2014/main" id="{A07DF428-A213-EA4B-A335-86BE6F19E137}"/>
              </a:ext>
            </a:extLst>
          </p:cNvPr>
          <p:cNvSpPr/>
          <p:nvPr/>
        </p:nvSpPr>
        <p:spPr>
          <a:xfrm rot="5400000">
            <a:off x="6693515" y="4903526"/>
            <a:ext cx="253360" cy="235554"/>
          </a:xfrm>
          <a:prstGeom prst="bentUpArrow">
            <a:avLst>
              <a:gd name="adj1" fmla="val 47835"/>
              <a:gd name="adj2" fmla="val 25000"/>
              <a:gd name="adj3" fmla="val 25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ent-Up Arrow 23">
            <a:extLst>
              <a:ext uri="{FF2B5EF4-FFF2-40B4-BE49-F238E27FC236}">
                <a16:creationId xmlns:a16="http://schemas.microsoft.com/office/drawing/2014/main" id="{39651C0D-1855-DC45-8372-124A4419FB61}"/>
              </a:ext>
            </a:extLst>
          </p:cNvPr>
          <p:cNvSpPr/>
          <p:nvPr/>
        </p:nvSpPr>
        <p:spPr>
          <a:xfrm rot="5400000">
            <a:off x="8057752" y="5221183"/>
            <a:ext cx="253360" cy="235554"/>
          </a:xfrm>
          <a:prstGeom prst="bentUpArrow">
            <a:avLst>
              <a:gd name="adj1" fmla="val 47835"/>
              <a:gd name="adj2" fmla="val 25000"/>
              <a:gd name="adj3" fmla="val 25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74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194872" y="640081"/>
            <a:ext cx="3017721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Tanítói Platformon útmutatást találsz, és megoszthatod tapasztalataidat vagy javaslataidat a többi tanárral és a tanfolyam szerkesztőivel. </a:t>
            </a:r>
          </a:p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E-mailt is küldhetsz kérdéseiddel vagy észrevételeiddel:</a:t>
            </a:r>
          </a:p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  <a:hlinkClick r:id="rId2"/>
              </a:rPr>
              <a:t>kmcssz2020@gmail.com</a:t>
            </a: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F6C585-FC46-234E-8180-AA5B47032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085" y="1229646"/>
            <a:ext cx="7721600" cy="39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7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7F38-C8C3-3847-A373-B812D8E17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846" y="1723869"/>
            <a:ext cx="7986484" cy="2473377"/>
          </a:xfrm>
        </p:spPr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J</a:t>
            </a:r>
            <a:r>
              <a:rPr lang="hu-HU" b="1" dirty="0">
                <a:latin typeface="Georgia" panose="02040502050405020303" pitchFamily="18" charset="0"/>
              </a:rPr>
              <a:t>ó munkát és</a:t>
            </a:r>
            <a:br>
              <a:rPr lang="en-US" b="1" dirty="0">
                <a:latin typeface="Georgia" panose="02040502050405020303" pitchFamily="18" charset="0"/>
              </a:rPr>
            </a:br>
            <a:r>
              <a:rPr lang="hu-HU" b="1" dirty="0">
                <a:latin typeface="Georgia" panose="02040502050405020303" pitchFamily="18" charset="0"/>
              </a:rPr>
              <a:t> jó tanulást</a:t>
            </a:r>
            <a:r>
              <a:rPr lang="en-US" b="1" dirty="0">
                <a:latin typeface="Georgia" panose="02040502050405020303" pitchFamily="18" charset="0"/>
              </a:rPr>
              <a:t>!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296070-C7E0-474C-86ED-B3948F9C8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59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Négy tantárgyra osztottuk fel az anyagot, amihez minden csapat, csoport, vagy akár egyéni jelölt saját felületen fér hozzá a ‛Google Classroom’-ban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8D20E6-75BF-B041-A272-FEDA08865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79" y="981348"/>
            <a:ext cx="7717443" cy="44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Az anyag kisebb szekciókra van felbontva és a ‛Classwork’ cím alatt látható.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Mindegyikhez csatolva van a tananyag, egy jegyzetlap, esetleges munkalap és kvíz.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felelős tanár ezt módosíthatja saját belátása szerint.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CAF242-2636-BC44-A3C5-B75AD0D0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091" y="1080303"/>
            <a:ext cx="7960971" cy="46973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73D60E-0C4F-B94B-80F4-964CFC954E02}"/>
              </a:ext>
            </a:extLst>
          </p:cNvPr>
          <p:cNvSpPr/>
          <p:nvPr/>
        </p:nvSpPr>
        <p:spPr>
          <a:xfrm>
            <a:off x="6782619" y="674913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‛Stream’-en látja mindegyik jelölt, mi a legújabb feladat. </a:t>
            </a:r>
            <a:endParaRPr lang="hu-HU" sz="2000" dirty="0">
              <a:solidFill>
                <a:srgbClr val="2C2C2C"/>
              </a:solidFill>
              <a:highlight>
                <a:srgbClr val="FFFF00"/>
              </a:highlight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A31274-6EE3-344C-994E-BA4EEF833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343" y="1107086"/>
            <a:ext cx="7554672" cy="428641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9CB9685-4A15-B94F-910E-4CC87433D19D}"/>
              </a:ext>
            </a:extLst>
          </p:cNvPr>
          <p:cNvSpPr/>
          <p:nvPr/>
        </p:nvSpPr>
        <p:spPr>
          <a:xfrm>
            <a:off x="6125980" y="694679"/>
            <a:ext cx="1179871" cy="1179871"/>
          </a:xfrm>
          <a:prstGeom prst="ellipse">
            <a:avLst/>
          </a:prstGeom>
          <a:solidFill>
            <a:schemeClr val="accent6">
              <a:alpha val="1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tananyag szövege megtalálható részenként, ki lehet nyomtatni, és a jelöltek berakhatják a lapokat egy mappába.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EAAEC3-DDDA-3547-883E-D7E00A20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186" y="1047505"/>
            <a:ext cx="4300700" cy="47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80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Minden szekcióhoz tartozik egy rövid kvíz.  </a:t>
            </a:r>
          </a:p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tanár ellenőrizheti a válaszokat, és a jelölt is láthatja az eredményt, ha a tanár úgy állítja be.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4250918-FDB8-6F44-8051-66AF158F6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53" y="1094282"/>
            <a:ext cx="1700544" cy="3732551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71EE78-E2E8-D543-8CAD-7FA8BA988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590" y="1094282"/>
            <a:ext cx="1694197" cy="392314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47BA78-2924-264E-A649-121273BAD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480" y="1101028"/>
            <a:ext cx="1672848" cy="3165388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EC4D48-564A-DA42-8D1F-D90241EC6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021" y="1094282"/>
            <a:ext cx="1682016" cy="267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Minden tantárgy, történelem, földrajz, nyelvtan és irodalom,  hasonlóan van felépítve.</a:t>
            </a:r>
          </a:p>
          <a:p>
            <a:pPr>
              <a:spcAft>
                <a:spcPts val="600"/>
              </a:spcAft>
            </a:pPr>
            <a:endParaRPr lang="hu-HU" sz="2000" dirty="0">
              <a:solidFill>
                <a:srgbClr val="2C2C2C"/>
              </a:solidFill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D88C61-CD9E-BC4C-80B9-EAB99B419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825" y="1107938"/>
            <a:ext cx="3685032" cy="2137818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A703DB-7D62-1243-A947-A15A6749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825" y="3429000"/>
            <a:ext cx="3685032" cy="2051861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0CB42E-46EC-CD47-984C-DFED1701B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34"/>
          <a:stretch/>
        </p:blipFill>
        <p:spPr>
          <a:xfrm>
            <a:off x="7700626" y="3429000"/>
            <a:ext cx="3685033" cy="2051861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BF0122-C183-D24B-BF43-5796B773F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626" y="1107938"/>
            <a:ext cx="3685032" cy="21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8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389744" y="640081"/>
            <a:ext cx="2822849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teljes anyag hozzáférhető a ‛Classroom’-hoz csatolt ‛Google Drive’-on. </a:t>
            </a:r>
            <a:endParaRPr lang="en-US" sz="2000" dirty="0">
              <a:solidFill>
                <a:srgbClr val="2C2C2C"/>
              </a:solidFill>
              <a:latin typeface="Georgia" panose="02040502050405020303" pitchFamily="18" charset="0"/>
            </a:endParaRPr>
          </a:p>
          <a:p>
            <a:pPr algn="ctr">
              <a:spcAft>
                <a:spcPts val="600"/>
              </a:spcAft>
            </a:pPr>
            <a:endParaRPr lang="hu-HU" sz="2000" dirty="0">
              <a:solidFill>
                <a:srgbClr val="2C2C2C"/>
              </a:solidFill>
              <a:latin typeface="Georgia" panose="02040502050405020303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A tanító így maga alakíthatja a menetrendet, és egyenként is kioszthat feladatokat a csatolt dokumentumokkal együtt a jelölteknek.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many&#10;&#10;Description automatically generated">
            <a:extLst>
              <a:ext uri="{FF2B5EF4-FFF2-40B4-BE49-F238E27FC236}">
                <a16:creationId xmlns:a16="http://schemas.microsoft.com/office/drawing/2014/main" id="{8B2C2877-79E8-6645-8014-413272AE7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744" y="1182070"/>
            <a:ext cx="7600226" cy="44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11B7F4-58FA-CC40-A0BE-203E6F835E2D}"/>
              </a:ext>
            </a:extLst>
          </p:cNvPr>
          <p:cNvSpPr txBox="1">
            <a:spLocks/>
          </p:cNvSpPr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hu-HU" sz="2000" dirty="0">
                <a:solidFill>
                  <a:srgbClr val="2C2C2C"/>
                </a:solidFill>
                <a:latin typeface="Georgia" panose="02040502050405020303" pitchFamily="18" charset="0"/>
              </a:rPr>
              <a:t>Minden tantárgy anyaga külön-külön hozzáférhető egy saját fiókban („folder”).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57FE15-E779-2244-AE94-A4C5C76EAB98}"/>
              </a:ext>
            </a:extLst>
          </p:cNvPr>
          <p:cNvSpPr/>
          <p:nvPr/>
        </p:nvSpPr>
        <p:spPr>
          <a:xfrm>
            <a:off x="3338286" y="640081"/>
            <a:ext cx="8273143" cy="55430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many&#10;&#10;Description automatically generated">
            <a:extLst>
              <a:ext uri="{FF2B5EF4-FFF2-40B4-BE49-F238E27FC236}">
                <a16:creationId xmlns:a16="http://schemas.microsoft.com/office/drawing/2014/main" id="{8B2C2877-79E8-6645-8014-413272AE7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30" y="1182070"/>
            <a:ext cx="3616127" cy="2121569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2F853C-E138-804C-91EC-CE05C797B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329" y="1182070"/>
            <a:ext cx="3605860" cy="2121569"/>
          </a:xfrm>
          <a:prstGeom prst="rect">
            <a:avLst/>
          </a:prstGeom>
        </p:spPr>
      </p:pic>
      <p:pic>
        <p:nvPicPr>
          <p:cNvPr id="6" name="Picture 5" descr="A picture containing screenshot, large, group, people&#10;&#10;Description automatically generated">
            <a:extLst>
              <a:ext uri="{FF2B5EF4-FFF2-40B4-BE49-F238E27FC236}">
                <a16:creationId xmlns:a16="http://schemas.microsoft.com/office/drawing/2014/main" id="{FB5B093A-F75E-3F47-AF68-6E2981D5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527" y="3429000"/>
            <a:ext cx="3612330" cy="2121570"/>
          </a:xfrm>
          <a:prstGeom prst="rect">
            <a:avLst/>
          </a:prstGeom>
        </p:spPr>
      </p:pic>
      <p:pic>
        <p:nvPicPr>
          <p:cNvPr id="7" name="Picture 6" descr="A picture containing indoor, screenshot, table, counter&#10;&#10;Description automatically generated">
            <a:extLst>
              <a:ext uri="{FF2B5EF4-FFF2-40B4-BE49-F238E27FC236}">
                <a16:creationId xmlns:a16="http://schemas.microsoft.com/office/drawing/2014/main" id="{D95734B4-0219-0142-979D-9818EA95A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329" y="3429000"/>
            <a:ext cx="3605860" cy="20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16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Widescreen</PresentationFormat>
  <Paragraphs>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Helvetica Neue</vt:lpstr>
      <vt:lpstr>Arial</vt:lpstr>
      <vt:lpstr>Calibri</vt:lpstr>
      <vt:lpstr>Calibri Light</vt:lpstr>
      <vt:lpstr>Georgia</vt:lpstr>
      <vt:lpstr>Office Theme</vt:lpstr>
      <vt:lpstr>Elektronikus ŐV Tanfolyam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Jó munkát és  jó tanulást!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Elektronikus ŐV Tanfolyam</dc:title>
  <dc:creator>Arpad Krizsan</dc:creator>
  <cp:lastModifiedBy>gabor sorad</cp:lastModifiedBy>
  <cp:revision>17</cp:revision>
  <dcterms:created xsi:type="dcterms:W3CDTF">2020-09-22T16:01:23Z</dcterms:created>
  <dcterms:modified xsi:type="dcterms:W3CDTF">2020-09-23T07:23:38Z</dcterms:modified>
</cp:coreProperties>
</file>