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8" r:id="rId4"/>
    <p:sldId id="305" r:id="rId5"/>
    <p:sldId id="304" r:id="rId6"/>
    <p:sldId id="306" r:id="rId7"/>
    <p:sldId id="312" r:id="rId8"/>
    <p:sldId id="314" r:id="rId9"/>
    <p:sldId id="315" r:id="rId10"/>
    <p:sldId id="309" r:id="rId11"/>
    <p:sldId id="310" r:id="rId12"/>
    <p:sldId id="291" r:id="rId13"/>
    <p:sldId id="31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0A2BF6-B780-41F9-8898-328A7D8509AF}">
          <p14:sldIdLst>
            <p14:sldId id="256"/>
            <p14:sldId id="299"/>
            <p14:sldId id="308"/>
            <p14:sldId id="305"/>
            <p14:sldId id="304"/>
            <p14:sldId id="306"/>
            <p14:sldId id="312"/>
            <p14:sldId id="314"/>
            <p14:sldId id="315"/>
            <p14:sldId id="309"/>
            <p14:sldId id="310"/>
            <p14:sldId id="291"/>
            <p14:sldId id="313"/>
          </p14:sldIdLst>
        </p14:section>
        <p14:section name="Untitled Section" id="{116F598A-4CD5-4448-A413-A908ED1D9CC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0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4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7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2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9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9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5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0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0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89FAE-DF7E-423D-A634-B1C21BAF9624}" type="datetimeFigureOut">
              <a:rPr lang="en-US" smtClean="0"/>
              <a:t>4/1/2017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954D2-92CA-47DF-9287-1A577384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/>
          <a:lstStyle/>
          <a:p>
            <a:r>
              <a:rPr lang="hu-HU" b="1" dirty="0" smtClean="0"/>
              <a:t>Vezetőtiszti  beszámoló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</a:t>
            </a:r>
            <a:r>
              <a:rPr lang="hu-HU" sz="2800" dirty="0" smtClean="0"/>
              <a:t>özgyűlés</a:t>
            </a:r>
          </a:p>
          <a:p>
            <a:r>
              <a:rPr lang="hu-HU" sz="2800" i="1" dirty="0" smtClean="0"/>
              <a:t>New Brunswick, NJ</a:t>
            </a:r>
          </a:p>
          <a:p>
            <a:r>
              <a:rPr lang="hu-HU" sz="2800" i="1" dirty="0" smtClean="0"/>
              <a:t>201</a:t>
            </a:r>
            <a:r>
              <a:rPr lang="en-US" sz="2800" i="1" dirty="0" smtClean="0"/>
              <a:t>7</a:t>
            </a:r>
            <a:r>
              <a:rPr lang="hu-HU" sz="2800" i="1" dirty="0" smtClean="0"/>
              <a:t>. </a:t>
            </a:r>
            <a:r>
              <a:rPr lang="hu-HU" sz="2800" i="1" dirty="0" smtClean="0"/>
              <a:t>április </a:t>
            </a:r>
            <a:r>
              <a:rPr lang="hu-HU" sz="2800" i="1" dirty="0" smtClean="0"/>
              <a:t>1.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094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 smtClean="0"/>
              <a:t>a jövő céljai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800" dirty="0" smtClean="0"/>
              <a:t>1. </a:t>
            </a:r>
            <a:r>
              <a:rPr lang="hu-HU" sz="2800" b="1" u="sng" dirty="0" smtClean="0"/>
              <a:t>Folytatni</a:t>
            </a:r>
            <a:r>
              <a:rPr lang="hu-HU" sz="2800" dirty="0" smtClean="0"/>
              <a:t> a </a:t>
            </a:r>
            <a:r>
              <a:rPr lang="hu-HU" sz="2800" dirty="0"/>
              <a:t>mindennapi és megkezdett </a:t>
            </a:r>
            <a:r>
              <a:rPr lang="hu-HU" sz="2800" dirty="0" smtClean="0"/>
              <a:t>munkát </a:t>
            </a:r>
            <a:endParaRPr lang="hu-HU" sz="2800" dirty="0"/>
          </a:p>
          <a:p>
            <a:pPr marL="400050" lvl="1" indent="0">
              <a:buNone/>
            </a:pPr>
            <a:r>
              <a:rPr lang="hu-HU" sz="2400" dirty="0" smtClean="0"/>
              <a:t>1a</a:t>
            </a:r>
            <a:r>
              <a:rPr lang="hu-HU" sz="2400" dirty="0"/>
              <a:t>. </a:t>
            </a:r>
            <a:r>
              <a:rPr lang="hu-HU" sz="2400" b="1" dirty="0" smtClean="0"/>
              <a:t>Informatika</a:t>
            </a:r>
            <a:r>
              <a:rPr lang="hu-HU" sz="2400" dirty="0" smtClean="0"/>
              <a:t>i </a:t>
            </a:r>
            <a:r>
              <a:rPr lang="hu-HU" sz="2400" dirty="0"/>
              <a:t>stratégiát segíteni kidolgozni, </a:t>
            </a:r>
            <a:r>
              <a:rPr lang="hu-HU" sz="2400" dirty="0" smtClean="0"/>
              <a:t>kivitelezni (honlap és adatbázis fejlesztése – pl. tagdíj és  évi jelentés)</a:t>
            </a:r>
          </a:p>
          <a:p>
            <a:pPr marL="400050" lvl="1" indent="0">
              <a:buNone/>
            </a:pPr>
            <a:r>
              <a:rPr lang="hu-HU" sz="2400" dirty="0" smtClean="0"/>
              <a:t>1b. </a:t>
            </a:r>
            <a:r>
              <a:rPr lang="hu-HU" sz="2400" b="1" dirty="0" smtClean="0"/>
              <a:t>Tisztikonferenciák</a:t>
            </a:r>
            <a:r>
              <a:rPr lang="hu-HU" sz="2400" dirty="0" smtClean="0"/>
              <a:t> </a:t>
            </a:r>
            <a:r>
              <a:rPr lang="hu-HU" sz="2400" dirty="0"/>
              <a:t>menetét </a:t>
            </a:r>
            <a:r>
              <a:rPr lang="hu-HU" sz="2400" dirty="0" smtClean="0"/>
              <a:t>frissíteni</a:t>
            </a:r>
          </a:p>
          <a:p>
            <a:pPr marL="400050" lvl="1" indent="0">
              <a:buNone/>
            </a:pPr>
            <a:r>
              <a:rPr lang="hu-HU" sz="2400" dirty="0" smtClean="0"/>
              <a:t>1c. A </a:t>
            </a:r>
            <a:r>
              <a:rPr lang="hu-HU" sz="2400" dirty="0"/>
              <a:t>központi </a:t>
            </a:r>
            <a:r>
              <a:rPr lang="hu-HU" sz="2400" b="1" dirty="0" smtClean="0"/>
              <a:t>akadályverseny</a:t>
            </a:r>
            <a:r>
              <a:rPr lang="hu-HU" sz="2400" dirty="0" smtClean="0"/>
              <a:t>t fejleszteni (cserkészverseny, élmény,  vezetőknek program)</a:t>
            </a:r>
          </a:p>
          <a:p>
            <a:pPr marL="400050" lvl="1" indent="0">
              <a:buNone/>
            </a:pPr>
            <a:r>
              <a:rPr lang="hu-HU" sz="2400" dirty="0"/>
              <a:t>1</a:t>
            </a:r>
            <a:r>
              <a:rPr lang="hu-HU" sz="2400" dirty="0" smtClean="0"/>
              <a:t>d</a:t>
            </a:r>
            <a:r>
              <a:rPr lang="hu-HU" sz="2400" dirty="0"/>
              <a:t>. </a:t>
            </a:r>
            <a:r>
              <a:rPr lang="hu-HU" sz="2400" b="1" dirty="0" smtClean="0"/>
              <a:t>Kiscserkészkönyv</a:t>
            </a:r>
            <a:r>
              <a:rPr lang="hu-HU" sz="2400" dirty="0" smtClean="0"/>
              <a:t> </a:t>
            </a:r>
            <a:r>
              <a:rPr lang="hu-HU" sz="2400" dirty="0"/>
              <a:t>ami a próbarendszert alátámasztja, átnézni a </a:t>
            </a:r>
            <a:r>
              <a:rPr lang="hu-HU" sz="2400" b="1" dirty="0"/>
              <a:t>kiscserkész próbarendszer</a:t>
            </a:r>
            <a:r>
              <a:rPr lang="hu-HU" sz="2400" dirty="0"/>
              <a:t>t, </a:t>
            </a:r>
            <a:r>
              <a:rPr lang="hu-HU" sz="2400" dirty="0" smtClean="0"/>
              <a:t>előtérben </a:t>
            </a:r>
            <a:r>
              <a:rPr lang="hu-HU" sz="2400" dirty="0"/>
              <a:t>tartani a kiscserkész vezetőképzés fontosságát, mivel </a:t>
            </a:r>
            <a:r>
              <a:rPr lang="hu-HU" sz="2400" i="1" dirty="0"/>
              <a:t>csapatainknak fele kiscserkészekből tevődik </a:t>
            </a:r>
            <a:r>
              <a:rPr lang="hu-HU" sz="2400" i="1" dirty="0" smtClean="0"/>
              <a:t>össze</a:t>
            </a:r>
          </a:p>
          <a:p>
            <a:pPr marL="400050" lvl="1" indent="0">
              <a:buNone/>
            </a:pPr>
            <a:r>
              <a:rPr lang="hu-HU" sz="2400" dirty="0"/>
              <a:t>1</a:t>
            </a:r>
            <a:r>
              <a:rPr lang="hu-HU" sz="2400" dirty="0" smtClean="0"/>
              <a:t>e</a:t>
            </a:r>
            <a:r>
              <a:rPr lang="hu-HU" sz="2400" dirty="0"/>
              <a:t>. </a:t>
            </a:r>
            <a:r>
              <a:rPr lang="hu-HU" sz="2400" dirty="0" smtClean="0"/>
              <a:t>A </a:t>
            </a:r>
            <a:r>
              <a:rPr lang="hu-HU" sz="2400" dirty="0"/>
              <a:t>közös </a:t>
            </a:r>
            <a:r>
              <a:rPr lang="hu-HU" sz="2400" b="1" dirty="0"/>
              <a:t>cserkész </a:t>
            </a:r>
            <a:r>
              <a:rPr lang="hu-HU" sz="2400" b="1" dirty="0" smtClean="0"/>
              <a:t>próbarendszer és cserkészkönyv</a:t>
            </a:r>
            <a:r>
              <a:rPr lang="hu-HU" sz="2400" dirty="0" smtClean="0"/>
              <a:t> fejlesztése, legjobb kiadási formát kivitelezni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250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 smtClean="0"/>
              <a:t>a jövő céljai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800" dirty="0" smtClean="0"/>
              <a:t>2. </a:t>
            </a:r>
            <a:r>
              <a:rPr lang="hu-HU" sz="2800" dirty="0"/>
              <a:t>Céltudatosabban foglalkozni </a:t>
            </a:r>
            <a:r>
              <a:rPr lang="hu-HU" sz="2800" b="1" u="sng" dirty="0"/>
              <a:t>szövetségünk jövőjével</a:t>
            </a:r>
            <a:endParaRPr lang="hu-HU" sz="2800" b="1" u="sng" dirty="0"/>
          </a:p>
          <a:p>
            <a:pPr marL="400050" lvl="1" indent="0">
              <a:buNone/>
            </a:pPr>
            <a:r>
              <a:rPr lang="hu-HU" sz="2400" dirty="0" smtClean="0"/>
              <a:t>1a</a:t>
            </a:r>
            <a:r>
              <a:rPr lang="hu-HU" sz="2400" dirty="0"/>
              <a:t>. </a:t>
            </a:r>
            <a:r>
              <a:rPr lang="hu-HU" sz="2400" dirty="0" smtClean="0"/>
              <a:t>Minél </a:t>
            </a:r>
            <a:r>
              <a:rPr lang="hu-HU" sz="2400" dirty="0"/>
              <a:t>több </a:t>
            </a:r>
            <a:r>
              <a:rPr lang="hu-HU" sz="2400" b="1" dirty="0"/>
              <a:t>vezetőt jobban megismerni </a:t>
            </a:r>
            <a:r>
              <a:rPr lang="hu-HU" sz="2400" dirty="0"/>
              <a:t>és a </a:t>
            </a:r>
            <a:r>
              <a:rPr lang="hu-HU" sz="2400" b="1" dirty="0"/>
              <a:t>megfelelő munkaköröket találni</a:t>
            </a:r>
            <a:r>
              <a:rPr lang="hu-HU" sz="2400" dirty="0"/>
              <a:t> </a:t>
            </a:r>
            <a:r>
              <a:rPr lang="hu-HU" sz="2400" dirty="0" smtClean="0"/>
              <a:t>részükre.</a:t>
            </a:r>
            <a:endParaRPr lang="hu-HU" sz="2400" dirty="0"/>
          </a:p>
          <a:p>
            <a:pPr marL="400050" lvl="1" indent="0">
              <a:buNone/>
            </a:pPr>
            <a:r>
              <a:rPr lang="hu-HU" sz="2400" dirty="0" smtClean="0"/>
              <a:t>b</a:t>
            </a:r>
            <a:r>
              <a:rPr lang="hu-HU" sz="2400" dirty="0"/>
              <a:t>. Elősegíteni a </a:t>
            </a:r>
            <a:r>
              <a:rPr lang="hu-HU" sz="2400" b="1" dirty="0"/>
              <a:t>kommunikáció</a:t>
            </a:r>
            <a:r>
              <a:rPr lang="hu-HU" sz="2400" dirty="0"/>
              <a:t>t és segíteni </a:t>
            </a:r>
            <a:r>
              <a:rPr lang="hu-HU" sz="2400" b="1" dirty="0"/>
              <a:t>áthidalni</a:t>
            </a:r>
            <a:r>
              <a:rPr lang="hu-HU" sz="2400" dirty="0"/>
              <a:t> a generációk közötti eltérő módszereket és </a:t>
            </a:r>
            <a:r>
              <a:rPr lang="hu-HU" sz="2400" dirty="0" smtClean="0"/>
              <a:t>hozzáállásokat.</a:t>
            </a:r>
            <a:endParaRPr lang="hu-HU" sz="2400" dirty="0"/>
          </a:p>
          <a:p>
            <a:pPr marL="400050" lvl="1" indent="0">
              <a:buNone/>
            </a:pPr>
            <a:r>
              <a:rPr lang="hu-HU" sz="2400" dirty="0" smtClean="0"/>
              <a:t>c</a:t>
            </a:r>
            <a:r>
              <a:rPr lang="hu-HU" sz="2400" dirty="0"/>
              <a:t>. </a:t>
            </a:r>
            <a:r>
              <a:rPr lang="hu-HU" sz="2400" b="1" dirty="0"/>
              <a:t>Megerősíteni cserkészetünk értékeit </a:t>
            </a:r>
            <a:r>
              <a:rPr lang="hu-HU" sz="2400" dirty="0"/>
              <a:t>és céljait a rohamosan változó világban és az alakuló csapatok </a:t>
            </a:r>
            <a:r>
              <a:rPr lang="hu-HU" sz="2400" dirty="0" smtClean="0"/>
              <a:t>részére.</a:t>
            </a:r>
            <a:endParaRPr lang="hu-HU" sz="2400" dirty="0"/>
          </a:p>
          <a:p>
            <a:pPr marL="400050" lvl="1" indent="0">
              <a:buNone/>
            </a:pPr>
            <a:r>
              <a:rPr lang="hu-HU" sz="2400" dirty="0" smtClean="0"/>
              <a:t>d</a:t>
            </a:r>
            <a:r>
              <a:rPr lang="hu-HU" sz="2400" dirty="0"/>
              <a:t>. Esedleges </a:t>
            </a:r>
            <a:r>
              <a:rPr lang="hu-HU" sz="2400" b="1" dirty="0"/>
              <a:t>szerkezeti változásokat segíteni kitervezni és kivitelezni</a:t>
            </a:r>
            <a:r>
              <a:rPr lang="hu-HU" sz="2400" dirty="0"/>
              <a:t>  szövetségünket illetően.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697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beszámoló</a:t>
            </a:r>
            <a:br>
              <a:rPr lang="hu-HU" dirty="0"/>
            </a:br>
            <a:r>
              <a:rPr lang="hu-HU" sz="3600" i="1" dirty="0" smtClean="0"/>
              <a:t>összefoglalás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800600"/>
          </a:xfrm>
        </p:spPr>
        <p:txBody>
          <a:bodyPr>
            <a:normAutofit/>
          </a:bodyPr>
          <a:lstStyle/>
          <a:p>
            <a:r>
              <a:rPr lang="hu-HU" sz="2800" b="1" i="1" dirty="0"/>
              <a:t>Köszönöm</a:t>
            </a:r>
            <a:r>
              <a:rPr lang="hu-HU" sz="2800" dirty="0"/>
              <a:t> a VT testületnek és </a:t>
            </a:r>
            <a:r>
              <a:rPr lang="hu-HU" sz="2800" b="1" dirty="0"/>
              <a:t>minden vezetőnek, kisegítőnek munkáját</a:t>
            </a:r>
            <a:r>
              <a:rPr lang="hu-HU" sz="2800" dirty="0"/>
              <a:t>, ahogyan alapvető nevelési célunk felé törekszünk, mert minden kerületben a cserkészekkel szeretteljesen foglalkoznak</a:t>
            </a:r>
            <a:r>
              <a:rPr lang="hu-HU" sz="2800" dirty="0" smtClean="0"/>
              <a:t>.</a:t>
            </a:r>
          </a:p>
          <a:p>
            <a:endParaRPr lang="hu-HU" sz="2800" dirty="0" smtClean="0"/>
          </a:p>
          <a:p>
            <a:r>
              <a:rPr lang="hu-HU" sz="2800" dirty="0"/>
              <a:t>Visszatekintve  az elmúlt két évre,  sokat elértünk, de még </a:t>
            </a:r>
            <a:r>
              <a:rPr lang="hu-HU" sz="2800" b="1" dirty="0"/>
              <a:t>több telik tőlünk </a:t>
            </a:r>
            <a:r>
              <a:rPr lang="hu-HU" sz="2800" dirty="0"/>
              <a:t>az elkövetkezendő két évben, hogy a kitűzött céljainkat elérjük.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064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beszámoló</a:t>
            </a:r>
            <a:br>
              <a:rPr lang="hu-HU" dirty="0"/>
            </a:br>
            <a:r>
              <a:rPr lang="hu-HU" sz="3600" i="1" dirty="0" smtClean="0"/>
              <a:t>összefoglalás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819400"/>
            <a:ext cx="8305800" cy="3733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6000" b="1" i="1" dirty="0" smtClean="0"/>
              <a:t>„</a:t>
            </a:r>
            <a:r>
              <a:rPr lang="hu-HU" sz="6000" b="1" i="1" dirty="0"/>
              <a:t>ha nem mi, akkor ki”</a:t>
            </a:r>
            <a:r>
              <a:rPr lang="de-DE" sz="6000" dirty="0" smtClean="0"/>
              <a:t>?</a:t>
            </a:r>
            <a:r>
              <a:rPr lang="hu-HU" sz="6000" dirty="0" smtClean="0"/>
              <a:t>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9586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</a:t>
            </a:r>
            <a:r>
              <a:rPr lang="hu-HU" sz="3600" i="1" dirty="0" smtClean="0"/>
              <a:t>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9144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hu-HU" sz="2800" dirty="0" smtClean="0"/>
              <a:t>Integrálni </a:t>
            </a:r>
            <a:r>
              <a:rPr lang="hu-HU" sz="2800" dirty="0"/>
              <a:t>és egyszerűsíteni a csapatparancsnok </a:t>
            </a:r>
            <a:r>
              <a:rPr lang="hu-HU" sz="2800" dirty="0" smtClean="0"/>
              <a:t>munkáját</a:t>
            </a:r>
            <a:endParaRPr lang="hu-H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4"/>
          <a:stretch/>
        </p:blipFill>
        <p:spPr bwMode="auto">
          <a:xfrm>
            <a:off x="2743200" y="2209800"/>
            <a:ext cx="5181600" cy="433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43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800" dirty="0" smtClean="0"/>
              <a:t>1a. Az </a:t>
            </a:r>
            <a:r>
              <a:rPr lang="hu-HU" sz="2800" b="1" u="sng" dirty="0"/>
              <a:t>adatbázis</a:t>
            </a:r>
            <a:r>
              <a:rPr lang="hu-HU" sz="2800" b="1" dirty="0"/>
              <a:t> </a:t>
            </a:r>
            <a:r>
              <a:rPr lang="hu-HU" sz="2800" dirty="0" smtClean="0"/>
              <a:t>korszerűsítés</a:t>
            </a:r>
            <a:r>
              <a:rPr lang="en-US" sz="2800" dirty="0" smtClean="0"/>
              <a:t>e </a:t>
            </a:r>
            <a:r>
              <a:rPr lang="hu-HU" sz="2800" dirty="0" smtClean="0"/>
              <a:t>és szorgalmazása a </a:t>
            </a:r>
            <a:r>
              <a:rPr lang="hu-HU" sz="2800" dirty="0"/>
              <a:t>csapatoknál. </a:t>
            </a:r>
            <a:endParaRPr lang="en-US" sz="2800" dirty="0" smtClean="0"/>
          </a:p>
          <a:p>
            <a:pPr marL="0" indent="0">
              <a:buNone/>
            </a:pPr>
            <a:r>
              <a:rPr lang="hu-HU" sz="2800" dirty="0" smtClean="0"/>
              <a:t>1b. Az IB jóváhagyott egy </a:t>
            </a:r>
            <a:r>
              <a:rPr lang="hu-HU" sz="2800" b="1" u="sng" dirty="0"/>
              <a:t>informatika</a:t>
            </a:r>
            <a:r>
              <a:rPr lang="hu-HU" sz="2800" b="1" dirty="0"/>
              <a:t>i</a:t>
            </a:r>
            <a:r>
              <a:rPr lang="hu-HU" sz="2800" dirty="0"/>
              <a:t> </a:t>
            </a:r>
            <a:r>
              <a:rPr lang="hu-HU" sz="2800" b="1" dirty="0" smtClean="0"/>
              <a:t>vezető </a:t>
            </a:r>
            <a:r>
              <a:rPr lang="hu-HU" sz="2800" dirty="0" smtClean="0"/>
              <a:t>beosztást, akinek szerepe:</a:t>
            </a:r>
          </a:p>
          <a:p>
            <a:pPr lvl="1"/>
            <a:r>
              <a:rPr lang="hu-HU" sz="2600" dirty="0" smtClean="0"/>
              <a:t>A </a:t>
            </a:r>
            <a:r>
              <a:rPr lang="hu-HU" sz="2600" dirty="0"/>
              <a:t>szövetség informatikai igényeit és  újításait megszabni a belső szükségletek és informatika eszközök fejlődése </a:t>
            </a:r>
            <a:r>
              <a:rPr lang="hu-HU" sz="2600" dirty="0" smtClean="0"/>
              <a:t>alapján </a:t>
            </a:r>
          </a:p>
          <a:p>
            <a:pPr lvl="1"/>
            <a:r>
              <a:rPr lang="hu-HU" sz="2600" dirty="0" smtClean="0"/>
              <a:t>Hatáskörébe </a:t>
            </a:r>
            <a:r>
              <a:rPr lang="hu-HU" sz="2600" dirty="0"/>
              <a:t>tartozik a KMCSZ honlapja, adatbázisa, olvasási különpróba, elektrónikus könyvtár, elektrónikus okmányai és bármilyen informatikai eszközök használata</a:t>
            </a:r>
            <a:r>
              <a:rPr lang="hu-HU" sz="2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159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953000"/>
          </a:xfrm>
        </p:spPr>
        <p:txBody>
          <a:bodyPr>
            <a:noAutofit/>
          </a:bodyPr>
          <a:lstStyle/>
          <a:p>
            <a:pPr marL="57150" indent="0">
              <a:buNone/>
            </a:pPr>
            <a:r>
              <a:rPr lang="hu-HU" sz="2800" dirty="0" smtClean="0"/>
              <a:t>1c. Elkészült az </a:t>
            </a:r>
            <a:r>
              <a:rPr lang="hu-HU" sz="2800" b="1" u="sng" dirty="0" smtClean="0"/>
              <a:t>egyesített próbarendszer cserkészkönyv</a:t>
            </a:r>
          </a:p>
          <a:p>
            <a:pPr lvl="1"/>
            <a:r>
              <a:rPr lang="hu-HU" sz="2400" dirty="0" smtClean="0"/>
              <a:t>Felkerült </a:t>
            </a:r>
            <a:r>
              <a:rPr lang="hu-HU" sz="2400" dirty="0"/>
              <a:t>honlapunkra a tárgykörök </a:t>
            </a:r>
            <a:r>
              <a:rPr lang="hu-HU" sz="2400" dirty="0" smtClean="0"/>
              <a:t>és </a:t>
            </a:r>
            <a:r>
              <a:rPr lang="hu-HU" sz="2400" dirty="0"/>
              <a:t>a próbák szerinti felosztásban, illetve elektrónikus kiadásban. </a:t>
            </a:r>
            <a:endParaRPr lang="hu-HU" sz="2400" dirty="0" smtClean="0"/>
          </a:p>
          <a:p>
            <a:pPr lvl="1"/>
            <a:r>
              <a:rPr lang="hu-HU" sz="2400" dirty="0" smtClean="0"/>
              <a:t>Kezdjük mérni </a:t>
            </a:r>
            <a:r>
              <a:rPr lang="hu-HU" sz="2400" dirty="0"/>
              <a:t>a letöltések számát, hogy jobb betekintést kapjunk az igényeket illetően. </a:t>
            </a:r>
          </a:p>
          <a:p>
            <a:pPr lvl="1"/>
            <a:r>
              <a:rPr lang="hu-HU" sz="2400" dirty="0" smtClean="0"/>
              <a:t>Az </a:t>
            </a:r>
            <a:r>
              <a:rPr lang="hu-HU" sz="2400" dirty="0"/>
              <a:t>európai kerület saját költségéből nyomtatott a cserkészkönyvből, amely tárgykörök szerinti felosztású. </a:t>
            </a:r>
            <a:endParaRPr lang="hu-HU" sz="2400" dirty="0" smtClean="0"/>
          </a:p>
          <a:p>
            <a:pPr lvl="1"/>
            <a:r>
              <a:rPr lang="hu-HU" sz="2400" dirty="0" smtClean="0"/>
              <a:t>A </a:t>
            </a:r>
            <a:r>
              <a:rPr lang="hu-HU" sz="2400" dirty="0"/>
              <a:t>honlapon megjelent anyag szorosan követi a próbarendszer </a:t>
            </a:r>
            <a:r>
              <a:rPr lang="hu-HU" sz="2400" dirty="0" smtClean="0"/>
              <a:t>pontjait, ezt az anyagot példa nyomtatásként is kidolgoztuk és igény szerint kiadjuk.</a:t>
            </a:r>
          </a:p>
          <a:p>
            <a:pPr lvl="1"/>
            <a:r>
              <a:rPr lang="hu-HU" sz="2400" b="1" i="1" dirty="0" smtClean="0"/>
              <a:t>Köszönjük Jablonkay </a:t>
            </a:r>
            <a:r>
              <a:rPr lang="hu-HU" sz="2400" b="1" i="1" dirty="0"/>
              <a:t>Péternek és munkatársainak ezt a rendkívül fontos munkát! 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547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953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SzPct val="115000"/>
            </a:pPr>
            <a:r>
              <a:rPr lang="hu-HU" sz="2800" dirty="0" smtClean="0"/>
              <a:t>Elősegíteni a </a:t>
            </a:r>
            <a:r>
              <a:rPr lang="hu-HU" sz="2800" b="1" u="sng" dirty="0" smtClean="0"/>
              <a:t>komolyabb, érdekes cserkész programok </a:t>
            </a:r>
            <a:r>
              <a:rPr lang="hu-HU" sz="2800" dirty="0" smtClean="0"/>
              <a:t>alkalmazását</a:t>
            </a:r>
          </a:p>
          <a:p>
            <a:pPr lvl="1">
              <a:spcBef>
                <a:spcPts val="0"/>
              </a:spcBef>
              <a:buSzPct val="115000"/>
            </a:pPr>
            <a:r>
              <a:rPr lang="hu-HU" sz="2400" i="1" dirty="0" smtClean="0"/>
              <a:t>A </a:t>
            </a:r>
            <a:r>
              <a:rPr lang="hu-HU" sz="2400" i="1" dirty="0"/>
              <a:t>sikeres központi 2015-ös jubileumi tábor logisztikájának vezetésével és a központi </a:t>
            </a:r>
            <a:r>
              <a:rPr lang="hu-HU" sz="2400" i="1" dirty="0" smtClean="0"/>
              <a:t>akadályverseny </a:t>
            </a:r>
            <a:r>
              <a:rPr lang="hu-HU" sz="2400" i="1" dirty="0"/>
              <a:t>fejlesztésével foglalkoztam. </a:t>
            </a:r>
            <a:endParaRPr lang="hu-HU" sz="2400" i="1" dirty="0" smtClean="0"/>
          </a:p>
          <a:p>
            <a:pPr lvl="1">
              <a:spcBef>
                <a:spcPts val="0"/>
              </a:spcBef>
              <a:buSzPct val="115000"/>
            </a:pPr>
            <a:endParaRPr lang="hu-HU" sz="2400" i="1" dirty="0"/>
          </a:p>
          <a:p>
            <a:pPr>
              <a:spcBef>
                <a:spcPts val="1200"/>
              </a:spcBef>
              <a:buSzPct val="115000"/>
            </a:pPr>
            <a:r>
              <a:rPr lang="hu-HU" sz="2800" dirty="0" smtClean="0"/>
              <a:t>Fokozni </a:t>
            </a:r>
            <a:r>
              <a:rPr lang="hu-HU" sz="2800" dirty="0"/>
              <a:t>a </a:t>
            </a:r>
            <a:r>
              <a:rPr lang="hu-HU" sz="2800" b="1" u="sng" dirty="0"/>
              <a:t>vezető és jelölt cseréket </a:t>
            </a:r>
            <a:r>
              <a:rPr lang="hu-HU" sz="2800" dirty="0"/>
              <a:t>és </a:t>
            </a:r>
            <a:r>
              <a:rPr lang="hu-HU" sz="2800" b="1" u="sng" dirty="0"/>
              <a:t>minél több vezetőt, kisegítőt bevonni</a:t>
            </a:r>
            <a:r>
              <a:rPr lang="hu-HU" sz="2800" dirty="0"/>
              <a:t> </a:t>
            </a:r>
            <a:r>
              <a:rPr lang="hu-HU" sz="2800" dirty="0" smtClean="0"/>
              <a:t>munkánkba</a:t>
            </a:r>
          </a:p>
          <a:p>
            <a:pPr lvl="1">
              <a:spcBef>
                <a:spcPts val="1200"/>
              </a:spcBef>
              <a:buSzPct val="115000"/>
            </a:pPr>
            <a:r>
              <a:rPr lang="hu-HU" sz="2400" i="1" dirty="0" smtClean="0"/>
              <a:t>Ezt </a:t>
            </a:r>
            <a:r>
              <a:rPr lang="hu-HU" sz="2400" i="1" dirty="0"/>
              <a:t>továbbra </a:t>
            </a:r>
            <a:r>
              <a:rPr lang="hu-HU" sz="2400" i="1" dirty="0" smtClean="0"/>
              <a:t>szorgalmaztam.</a:t>
            </a:r>
            <a:endParaRPr lang="hu-HU" sz="2400" i="1" dirty="0"/>
          </a:p>
        </p:txBody>
      </p:sp>
    </p:spTree>
    <p:extLst>
      <p:ext uri="{BB962C8B-B14F-4D97-AF65-F5344CB8AC3E}">
        <p14:creationId xmlns:p14="http://schemas.microsoft.com/office/powerpoint/2010/main" val="304047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953000"/>
          </a:xfrm>
        </p:spPr>
        <p:txBody>
          <a:bodyPr>
            <a:noAutofit/>
          </a:bodyPr>
          <a:lstStyle/>
          <a:p>
            <a:r>
              <a:rPr lang="hu-HU" sz="2800" dirty="0" smtClean="0"/>
              <a:t>A </a:t>
            </a:r>
            <a:r>
              <a:rPr lang="hu-HU" sz="2800" b="1" u="sng" dirty="0" smtClean="0"/>
              <a:t>kiscserkészet</a:t>
            </a:r>
            <a:r>
              <a:rPr lang="hu-HU" sz="2800" dirty="0" smtClean="0"/>
              <a:t> szakággal (főleg) többet foglalkozni</a:t>
            </a:r>
          </a:p>
          <a:p>
            <a:pPr lvl="1"/>
            <a:r>
              <a:rPr lang="hu-HU" sz="2400" b="1" i="1" dirty="0" smtClean="0"/>
              <a:t>A </a:t>
            </a:r>
            <a:r>
              <a:rPr lang="hu-HU" sz="2400" b="1" i="1" dirty="0"/>
              <a:t>Szövetség létszámának több, mint fele kiscserkész. Újonnan alakuló csapataink nagy része kiscserkészekből áll. </a:t>
            </a:r>
            <a:endParaRPr lang="hu-HU" sz="2400" b="1" i="1" dirty="0" smtClean="0"/>
          </a:p>
          <a:p>
            <a:pPr lvl="1"/>
            <a:r>
              <a:rPr lang="hu-HU" sz="2400" dirty="0" smtClean="0"/>
              <a:t>Kiemelt </a:t>
            </a:r>
            <a:r>
              <a:rPr lang="hu-HU" sz="2400" dirty="0"/>
              <a:t>hangsúlyt </a:t>
            </a:r>
            <a:r>
              <a:rPr lang="hu-HU" sz="2400" dirty="0" smtClean="0"/>
              <a:t>fektettünk </a:t>
            </a:r>
            <a:r>
              <a:rPr lang="hu-HU" sz="2400" dirty="0"/>
              <a:t>a </a:t>
            </a:r>
            <a:r>
              <a:rPr lang="hu-HU" sz="2400" dirty="0" smtClean="0"/>
              <a:t>kiscserkészetre</a:t>
            </a:r>
          </a:p>
          <a:p>
            <a:pPr lvl="1"/>
            <a:r>
              <a:rPr lang="hu-HU" sz="2400" dirty="0" smtClean="0"/>
              <a:t>A kiscserkész próbarendszer felújítását beindítottuk és a kiscserkészet </a:t>
            </a:r>
            <a:r>
              <a:rPr lang="hu-HU" sz="2400" dirty="0"/>
              <a:t>vezetési segédeszközeinek </a:t>
            </a:r>
            <a:r>
              <a:rPr lang="hu-HU" sz="2400" dirty="0" smtClean="0"/>
              <a:t>fejlesztettük</a:t>
            </a:r>
          </a:p>
          <a:p>
            <a:pPr lvl="1"/>
            <a:r>
              <a:rPr lang="hu-HU" sz="2400" dirty="0" smtClean="0"/>
              <a:t>A </a:t>
            </a:r>
            <a:r>
              <a:rPr lang="hu-HU" sz="2400" dirty="0"/>
              <a:t>kiscserkészet </a:t>
            </a:r>
            <a:r>
              <a:rPr lang="hu-HU" sz="2400" dirty="0" smtClean="0"/>
              <a:t>fontosságát és nagyobb elismerését terjesztettük a </a:t>
            </a:r>
            <a:r>
              <a:rPr lang="hu-HU" sz="2400" dirty="0"/>
              <a:t>szövetség minden </a:t>
            </a:r>
            <a:r>
              <a:rPr lang="hu-HU" sz="2400" dirty="0" smtClean="0"/>
              <a:t>szintjén</a:t>
            </a:r>
          </a:p>
          <a:p>
            <a:pPr lvl="1"/>
            <a:r>
              <a:rPr lang="hu-HU" sz="2400" dirty="0" smtClean="0"/>
              <a:t>Vonzóbb </a:t>
            </a:r>
            <a:r>
              <a:rPr lang="hu-HU" sz="2400" dirty="0"/>
              <a:t>programokat vezettünk be a kiscserkész vk táborokban és a központi kcsőv táborban majdnem elértük a </a:t>
            </a:r>
            <a:r>
              <a:rPr lang="hu-HU" sz="2400" dirty="0" smtClean="0"/>
              <a:t>csőv </a:t>
            </a:r>
            <a:r>
              <a:rPr lang="hu-HU" sz="2400" dirty="0"/>
              <a:t>tábor létszámát (</a:t>
            </a:r>
            <a:r>
              <a:rPr lang="hu-HU" sz="2400" b="1" i="1" dirty="0"/>
              <a:t>egy híján</a:t>
            </a:r>
            <a:r>
              <a:rPr lang="hu-HU" sz="2400" dirty="0" smtClean="0"/>
              <a:t>)!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697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528" y="1447800"/>
            <a:ext cx="6238875" cy="50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1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477000" cy="4857750"/>
          </a:xfrm>
        </p:spPr>
      </p:pic>
    </p:spTree>
    <p:extLst>
      <p:ext uri="{BB962C8B-B14F-4D97-AF65-F5344CB8AC3E}">
        <p14:creationId xmlns:p14="http://schemas.microsoft.com/office/powerpoint/2010/main" val="129576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Vezetőtiszti  </a:t>
            </a:r>
            <a:r>
              <a:rPr lang="hu-HU" dirty="0" smtClean="0"/>
              <a:t>beszámoló</a:t>
            </a:r>
            <a:br>
              <a:rPr lang="hu-HU" dirty="0" smtClean="0"/>
            </a:br>
            <a:r>
              <a:rPr lang="hu-HU" sz="3600" i="1" dirty="0"/>
              <a:t>előző célok </a:t>
            </a:r>
            <a:r>
              <a:rPr lang="hu-HU" sz="3600" i="1" dirty="0" smtClean="0"/>
              <a:t>és eredmények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9" b="13210"/>
          <a:stretch/>
        </p:blipFill>
        <p:spPr>
          <a:xfrm>
            <a:off x="914400" y="1603500"/>
            <a:ext cx="6858000" cy="492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6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516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Vezetőtiszti  beszámoló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előző célok és eredmények</vt:lpstr>
      <vt:lpstr>Vezetőtiszti  beszámoló a jövő céljai</vt:lpstr>
      <vt:lpstr>Vezetőtiszti  beszámoló a jövő céljai</vt:lpstr>
      <vt:lpstr>Vezetőtiszti  beszámoló összefoglalás</vt:lpstr>
      <vt:lpstr>Vezetőtiszti  beszámoló összefoglalás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Cserkészegyenruha</dc:title>
  <dc:creator>Szentkiralyi</dc:creator>
  <cp:lastModifiedBy>szentkiralyipj@gmail.com</cp:lastModifiedBy>
  <cp:revision>83</cp:revision>
  <dcterms:created xsi:type="dcterms:W3CDTF">2013-02-17T22:24:22Z</dcterms:created>
  <dcterms:modified xsi:type="dcterms:W3CDTF">2017-04-01T06:04:26Z</dcterms:modified>
</cp:coreProperties>
</file>