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71" r:id="rId2"/>
    <p:sldId id="258" r:id="rId3"/>
    <p:sldId id="273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99"/>
    <a:srgbClr val="0033CC"/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>
            <a:alpha val="9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41EDF-197E-4B9C-A607-482E3BCFFBBA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F5698-6D96-4875-BBFA-F9DFE35BD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917232" y="483041"/>
            <a:ext cx="7340330" cy="6124754"/>
            <a:chOff x="917232" y="483041"/>
            <a:chExt cx="7340330" cy="6124754"/>
          </a:xfrm>
        </p:grpSpPr>
        <p:sp>
          <p:nvSpPr>
            <p:cNvPr id="2" name="TextBox 1"/>
            <p:cNvSpPr txBox="1"/>
            <p:nvPr/>
          </p:nvSpPr>
          <p:spPr>
            <a:xfrm>
              <a:off x="917232" y="483041"/>
              <a:ext cx="7340330" cy="6124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CC00"/>
                  </a:solidFill>
                  <a:ea typeface="Verdana" pitchFamily="34" charset="0"/>
                  <a:cs typeface="Verdana" pitchFamily="34" charset="0"/>
                </a:rPr>
                <a:t>K</a:t>
              </a:r>
              <a:r>
                <a:rPr lang="hu-HU" sz="2800" b="1" dirty="0" smtClean="0">
                  <a:solidFill>
                    <a:srgbClr val="FFCC00"/>
                  </a:solidFill>
                  <a:ea typeface="Verdana" pitchFamily="34" charset="0"/>
                  <a:cs typeface="Verdana" pitchFamily="34" charset="0"/>
                </a:rPr>
                <a:t>ÜLFÖLDI MAGYAR CSERKÉSZSZÖVETSÉG</a:t>
              </a:r>
            </a:p>
            <a:p>
              <a:pPr algn="ctr"/>
              <a:endParaRPr lang="pt-BR" sz="2800" dirty="0" smtClean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r>
                <a:rPr lang="hu-HU" sz="2800" dirty="0" smtClean="0">
                  <a:solidFill>
                    <a:srgbClr val="FFCC00"/>
                  </a:solidFill>
                  <a:ea typeface="Verdana" pitchFamily="34" charset="0"/>
                  <a:cs typeface="Verdana" pitchFamily="34" charset="0"/>
                </a:rPr>
                <a:t>KÖZGYŰLÉS   </a:t>
              </a:r>
              <a:r>
                <a:rPr lang="pt-BR" sz="2800" dirty="0" smtClean="0">
                  <a:solidFill>
                    <a:srgbClr val="FFCC00"/>
                  </a:solidFill>
                  <a:ea typeface="Verdana" pitchFamily="34" charset="0"/>
                  <a:cs typeface="Verdana" pitchFamily="34" charset="0"/>
                </a:rPr>
                <a:t>2017</a:t>
              </a:r>
            </a:p>
            <a:p>
              <a:pPr algn="ctr"/>
              <a:endParaRPr lang="pt-BR" sz="2800" dirty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hu-HU" sz="2800" dirty="0" smtClean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pt-BR" sz="2800" dirty="0" smtClean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pt-BR" sz="2800" dirty="0" smtClean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pt-BR" sz="2800" dirty="0" smtClean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hu-HU" sz="2800" dirty="0" smtClean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hu-HU" sz="2800" dirty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pt-BR" sz="2800" dirty="0" smtClean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pt-BR" sz="2800" dirty="0" smtClean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pt-BR" sz="1400" dirty="0" smtClean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  <a:p>
              <a:pPr algn="ctr"/>
              <a:r>
                <a:rPr lang="hu-HU" sz="2800" dirty="0" smtClean="0">
                  <a:solidFill>
                    <a:srgbClr val="FFCC00"/>
                  </a:solidFill>
                  <a:ea typeface="Verdana" pitchFamily="34" charset="0"/>
                  <a:cs typeface="Verdana" pitchFamily="34" charset="0"/>
                </a:rPr>
                <a:t>A</a:t>
              </a:r>
              <a:r>
                <a:rPr lang="pt-BR" sz="2800" dirty="0" err="1" smtClean="0">
                  <a:solidFill>
                    <a:srgbClr val="FFCC00"/>
                  </a:solidFill>
                  <a:ea typeface="Verdana" pitchFamily="34" charset="0"/>
                  <a:cs typeface="Verdana" pitchFamily="34" charset="0"/>
                </a:rPr>
                <a:t>leln</a:t>
              </a:r>
              <a:r>
                <a:rPr lang="hu-HU" sz="2800" dirty="0" smtClean="0">
                  <a:solidFill>
                    <a:srgbClr val="FFCC00"/>
                  </a:solidFill>
                  <a:ea typeface="Verdana" pitchFamily="34" charset="0"/>
                  <a:cs typeface="Verdana" pitchFamily="34" charset="0"/>
                </a:rPr>
                <a:t>öki beszámoló</a:t>
              </a:r>
              <a:endParaRPr lang="en-US" sz="2800" dirty="0">
                <a:solidFill>
                  <a:srgbClr val="FFCC00"/>
                </a:solidFill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3" name="Picture 5" descr="liliom-trans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68586" y="2541722"/>
              <a:ext cx="2613025" cy="311644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4899" y="1205749"/>
            <a:ext cx="71784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>
                <a:solidFill>
                  <a:srgbClr val="FFCC00"/>
                </a:solidFill>
              </a:rPr>
              <a:t>A szolgáló, másokat önkéntesen segítő, </a:t>
            </a:r>
          </a:p>
          <a:p>
            <a:pPr algn="ctr"/>
            <a:r>
              <a:rPr lang="hu-HU" sz="2400" dirty="0" smtClean="0">
                <a:solidFill>
                  <a:srgbClr val="FFCC00"/>
                </a:solidFill>
              </a:rPr>
              <a:t>cserkészies lelkület növelése. </a:t>
            </a:r>
            <a:endParaRPr lang="en-US" sz="2400" dirty="0">
              <a:solidFill>
                <a:srgbClr val="FFCC00"/>
              </a:solidFill>
            </a:endParaRPr>
          </a:p>
        </p:txBody>
      </p:sp>
      <p:sp>
        <p:nvSpPr>
          <p:cNvPr id="10244" name="AutoShape 4" descr="Képtalálat a következőre: „Baden Powell and scouting”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AutoShape 6" descr="Képtalálat a következőre: „Baden Powell and scouting”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8" name="Picture 8" descr="Képtalálat a következőre: „Baden Powell and scouting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0962" y="2891117"/>
            <a:ext cx="2924740" cy="1169896"/>
          </a:xfrm>
          <a:prstGeom prst="rect">
            <a:avLst/>
          </a:prstGeom>
          <a:noFill/>
        </p:spPr>
      </p:pic>
      <p:sp>
        <p:nvSpPr>
          <p:cNvPr id="10252" name="AutoShape 12" descr="Képtalálat a következőre: „a cserkész ahol tud segít”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53" name="Picture 13" descr="C:\Users\Charlotte\Desktop\cserkes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962" y="4155141"/>
            <a:ext cx="1330090" cy="2017059"/>
          </a:xfrm>
          <a:prstGeom prst="rect">
            <a:avLst/>
          </a:prstGeom>
          <a:noFill/>
        </p:spPr>
      </p:pic>
      <p:pic>
        <p:nvPicPr>
          <p:cNvPr id="10257" name="Picture 17" descr="http://www.studiolum.com/wang/hu/cserkeszlapok/cserkesz-2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4203" y="4165129"/>
            <a:ext cx="1313037" cy="2007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588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2169" y="1588252"/>
            <a:ext cx="777015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 smtClean="0">
                <a:solidFill>
                  <a:srgbClr val="FFCC00"/>
                </a:solidFill>
              </a:rPr>
              <a:t>A TÁRSADALMI FEJLEMÉNYEK ÉS IRÁNYOK </a:t>
            </a:r>
          </a:p>
          <a:p>
            <a:pPr algn="ctr"/>
            <a:r>
              <a:rPr lang="hu-HU" sz="2000" b="1" dirty="0" smtClean="0">
                <a:solidFill>
                  <a:srgbClr val="FFCC00"/>
                </a:solidFill>
              </a:rPr>
              <a:t>TUDATOS FIGYELÉSE ÉS KIÉRTÉKELÉSE</a:t>
            </a:r>
          </a:p>
          <a:p>
            <a:endParaRPr lang="hu-HU" dirty="0" smtClean="0"/>
          </a:p>
          <a:p>
            <a:endParaRPr lang="hu-HU" dirty="0"/>
          </a:p>
          <a:p>
            <a:pPr marL="1535113">
              <a:buFont typeface="Arial" pitchFamily="34" charset="0"/>
              <a:buChar char="•"/>
            </a:pPr>
            <a:r>
              <a:rPr lang="hu-HU" sz="2400" dirty="0" smtClean="0"/>
              <a:t> változó divatok, normák, törvények</a:t>
            </a:r>
          </a:p>
          <a:p>
            <a:pPr marL="1535113">
              <a:buFont typeface="Arial" pitchFamily="34" charset="0"/>
              <a:buChar char="•"/>
            </a:pPr>
            <a:endParaRPr lang="hu-HU" sz="2400" dirty="0"/>
          </a:p>
          <a:p>
            <a:pPr marL="1535113">
              <a:buFont typeface="Arial" pitchFamily="34" charset="0"/>
              <a:buChar char="•"/>
            </a:pPr>
            <a:r>
              <a:rPr lang="hu-HU" sz="2400" dirty="0" smtClean="0"/>
              <a:t> felismerni, kiértékelni</a:t>
            </a:r>
          </a:p>
          <a:p>
            <a:pPr marL="1535113">
              <a:buFont typeface="Arial" pitchFamily="34" charset="0"/>
              <a:buChar char="•"/>
            </a:pPr>
            <a:endParaRPr lang="hu-HU" sz="2400" dirty="0"/>
          </a:p>
          <a:p>
            <a:pPr marL="1535113">
              <a:buFont typeface="Arial" pitchFamily="34" charset="0"/>
              <a:buChar char="•"/>
            </a:pPr>
            <a:r>
              <a:rPr lang="hu-HU" sz="2400" dirty="0" smtClean="0"/>
              <a:t> megelőzni, nem utólag reagálni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662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8350" y="3852579"/>
            <a:ext cx="715327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 smtClean="0">
                <a:solidFill>
                  <a:srgbClr val="FFCC00"/>
                </a:solidFill>
              </a:rPr>
              <a:t>SZÖVETSÉGÜNK ÖSSZETARTÁSA</a:t>
            </a:r>
          </a:p>
          <a:p>
            <a:pPr algn="ctr"/>
            <a:endParaRPr lang="hu-HU" dirty="0"/>
          </a:p>
          <a:p>
            <a:pPr algn="ctr"/>
            <a:r>
              <a:rPr lang="hu-HU" dirty="0" smtClean="0"/>
              <a:t>földrajzi távolságok</a:t>
            </a:r>
          </a:p>
          <a:p>
            <a:pPr algn="ctr"/>
            <a:r>
              <a:rPr lang="hu-HU" dirty="0" smtClean="0"/>
              <a:t>nyelvi és kulturális különbségek</a:t>
            </a:r>
          </a:p>
          <a:p>
            <a:pPr algn="ctr"/>
            <a:r>
              <a:rPr lang="hu-HU" dirty="0" smtClean="0"/>
              <a:t>világnézeti, jogi eltérések</a:t>
            </a:r>
          </a:p>
          <a:p>
            <a:pPr algn="ctr"/>
            <a:endParaRPr lang="hu-HU" dirty="0"/>
          </a:p>
          <a:p>
            <a:pPr algn="ctr"/>
            <a:r>
              <a:rPr lang="hu-HU" dirty="0" smtClean="0"/>
              <a:t>                        </a:t>
            </a:r>
          </a:p>
          <a:p>
            <a:pPr algn="ctr"/>
            <a:r>
              <a:rPr lang="hu-HU" dirty="0" smtClean="0"/>
              <a:t>CÉL: Egymást megértő, együttműködő, </a:t>
            </a:r>
            <a:endParaRPr lang="pt-BR" dirty="0" smtClean="0"/>
          </a:p>
          <a:p>
            <a:pPr algn="ctr"/>
            <a:r>
              <a:rPr lang="hu-HU" dirty="0" smtClean="0"/>
              <a:t>közös cél felé haladó szövetség.</a:t>
            </a:r>
          </a:p>
          <a:p>
            <a:pPr algn="ctr"/>
            <a:r>
              <a:rPr lang="hu-HU" dirty="0"/>
              <a:t> </a:t>
            </a:r>
            <a:r>
              <a:rPr lang="hu-HU" dirty="0" smtClean="0"/>
              <a:t>                                                                          </a:t>
            </a:r>
            <a:endParaRPr lang="en-US" dirty="0"/>
          </a:p>
        </p:txBody>
      </p:sp>
      <p:pic>
        <p:nvPicPr>
          <p:cNvPr id="3" name="Imagem 3" descr="csapatokterkep2.jpg"/>
          <p:cNvPicPr>
            <a:picLocks noChangeAspect="1"/>
          </p:cNvPicPr>
          <p:nvPr/>
        </p:nvPicPr>
        <p:blipFill>
          <a:blip r:embed="rId2" cstate="print"/>
          <a:srcRect l="1575" t="25882" b="14117"/>
          <a:stretch>
            <a:fillRect/>
          </a:stretch>
        </p:blipFill>
        <p:spPr bwMode="auto">
          <a:xfrm>
            <a:off x="1033978" y="524435"/>
            <a:ext cx="7202018" cy="290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05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4381" y="2083633"/>
            <a:ext cx="7532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0942" y="1255362"/>
            <a:ext cx="73414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BIZALOM</a:t>
            </a:r>
          </a:p>
          <a:p>
            <a:pPr algn="ctr"/>
            <a:r>
              <a:rPr lang="hu-HU" dirty="0" smtClean="0"/>
              <a:t>MEGÉRTÉS</a:t>
            </a:r>
          </a:p>
          <a:p>
            <a:pPr algn="ctr"/>
            <a:r>
              <a:rPr lang="hu-HU" dirty="0" smtClean="0"/>
              <a:t>EGYÜTTMŰKÖDÉS</a:t>
            </a:r>
          </a:p>
          <a:p>
            <a:pPr algn="ctr"/>
            <a:endParaRPr lang="hu-HU" dirty="0" smtClean="0"/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évente 3 napos vezetőségi gyűlés</a:t>
            </a:r>
          </a:p>
          <a:p>
            <a:pPr algn="ctr"/>
            <a:r>
              <a:rPr lang="hu-HU" dirty="0" smtClean="0"/>
              <a:t>csereprogramjaink</a:t>
            </a:r>
          </a:p>
          <a:p>
            <a:pPr algn="ctr"/>
            <a:r>
              <a:rPr lang="hu-HU" dirty="0" smtClean="0"/>
              <a:t>3 hetes örsvezetői körút</a:t>
            </a:r>
          </a:p>
          <a:p>
            <a:pPr algn="ctr"/>
            <a:r>
              <a:rPr lang="hu-HU" dirty="0" smtClean="0"/>
              <a:t>nagytáboraink résztvevői minden kerületből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2464229" y="600608"/>
            <a:ext cx="42530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 smtClean="0">
                <a:solidFill>
                  <a:srgbClr val="FFCC00"/>
                </a:solidFill>
              </a:rPr>
              <a:t>EGYMÁS SZEMÉLYES MEGISMERÉSE:</a:t>
            </a:r>
          </a:p>
        </p:txBody>
      </p:sp>
      <p:pic>
        <p:nvPicPr>
          <p:cNvPr id="1026" name="Picture 2" descr="C:\Users\Charlotte\Desktop\zaszlo-felvonas-600x3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38" y="4347744"/>
            <a:ext cx="2307752" cy="1484413"/>
          </a:xfrm>
          <a:prstGeom prst="rect">
            <a:avLst/>
          </a:prstGeom>
          <a:noFill/>
        </p:spPr>
      </p:pic>
      <p:pic>
        <p:nvPicPr>
          <p:cNvPr id="7" name="Picture 2" descr="C:\Users\Charlotte\Desktop\jb_042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6591" y="4337679"/>
            <a:ext cx="2241717" cy="1494478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969314" y="5848829"/>
            <a:ext cx="16546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/>
              <a:t>Jubileumi nagytábor – 2010 </a:t>
            </a:r>
            <a:endParaRPr lang="en-US" sz="1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6354117" y="5805284"/>
            <a:ext cx="19030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IV </a:t>
            </a:r>
            <a:r>
              <a:rPr lang="pt-BR" sz="1000" dirty="0" err="1" smtClean="0"/>
              <a:t>Ker</a:t>
            </a:r>
            <a:r>
              <a:rPr lang="hu-HU" sz="1000" dirty="0" smtClean="0"/>
              <a:t>ület – Ausztrália - jubitábor</a:t>
            </a:r>
            <a:endParaRPr lang="en-US" sz="10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104402" y="5848829"/>
            <a:ext cx="861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/>
              <a:t>Vezetői tőrzs</a:t>
            </a:r>
            <a:endParaRPr lang="en-US" sz="1000" dirty="0"/>
          </a:p>
        </p:txBody>
      </p:sp>
      <p:pic>
        <p:nvPicPr>
          <p:cNvPr id="5" name="Picture 2" descr="C:\Users\Charlotte\Desktop\08320_209038942518255_100002364520245_462456_318071551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47282" y="4325258"/>
            <a:ext cx="1998432" cy="14988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452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5747" y="840608"/>
            <a:ext cx="641424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 smtClean="0">
                <a:solidFill>
                  <a:srgbClr val="FFCC00"/>
                </a:solidFill>
              </a:rPr>
              <a:t>SZERVEZETÜNK</a:t>
            </a:r>
            <a:endParaRPr lang="pt-BR" sz="2000" b="1" dirty="0" smtClean="0">
              <a:solidFill>
                <a:srgbClr val="FFCC00"/>
              </a:solidFill>
            </a:endParaRPr>
          </a:p>
          <a:p>
            <a:pPr algn="ctr"/>
            <a:endParaRPr lang="hu-HU" sz="2000" b="1" dirty="0" smtClean="0">
              <a:solidFill>
                <a:srgbClr val="FFCC00"/>
              </a:solidFill>
            </a:endParaRPr>
          </a:p>
          <a:p>
            <a:endParaRPr lang="hu-HU" dirty="0"/>
          </a:p>
          <a:p>
            <a:pPr marL="1089025">
              <a:buFont typeface="Arial" pitchFamily="34" charset="0"/>
              <a:buChar char="•"/>
            </a:pPr>
            <a:r>
              <a:rPr lang="hu-HU" dirty="0" smtClean="0"/>
              <a:t> minden része képviselve van</a:t>
            </a:r>
          </a:p>
          <a:p>
            <a:pPr marL="1089025">
              <a:buFont typeface="Arial" pitchFamily="34" charset="0"/>
              <a:buChar char="•"/>
            </a:pPr>
            <a:endParaRPr lang="hu-HU" dirty="0" smtClean="0"/>
          </a:p>
          <a:p>
            <a:pPr marL="1089025">
              <a:buFont typeface="Arial" pitchFamily="34" charset="0"/>
              <a:buChar char="•"/>
            </a:pPr>
            <a:r>
              <a:rPr lang="hu-HU" dirty="0" smtClean="0"/>
              <a:t> intézőbizottsági tagok minden kerületből</a:t>
            </a:r>
          </a:p>
          <a:p>
            <a:pPr marL="1089025">
              <a:buFont typeface="Arial" pitchFamily="34" charset="0"/>
              <a:buChar char="•"/>
            </a:pPr>
            <a:endParaRPr lang="hu-HU" dirty="0" smtClean="0"/>
          </a:p>
          <a:p>
            <a:pPr marL="1089025">
              <a:buFont typeface="Arial" pitchFamily="34" charset="0"/>
              <a:buChar char="•"/>
            </a:pPr>
            <a:r>
              <a:rPr lang="hu-HU" dirty="0" smtClean="0"/>
              <a:t> közgyűlésen a csapatoké a legtöbb szavazat</a:t>
            </a:r>
          </a:p>
          <a:p>
            <a:pPr marL="1089025">
              <a:buFont typeface="Arial" pitchFamily="34" charset="0"/>
              <a:buChar char="•"/>
            </a:pPr>
            <a:endParaRPr lang="hu-HU" dirty="0" smtClean="0"/>
          </a:p>
          <a:p>
            <a:pPr marL="1089025">
              <a:buFont typeface="Arial" pitchFamily="34" charset="0"/>
              <a:buChar char="•"/>
            </a:pPr>
            <a:r>
              <a:rPr lang="hu-HU" dirty="0" smtClean="0"/>
              <a:t> központi irodánk</a:t>
            </a:r>
            <a:endParaRPr lang="en-US" dirty="0"/>
          </a:p>
        </p:txBody>
      </p:sp>
      <p:pic>
        <p:nvPicPr>
          <p:cNvPr id="4100" name="Picture 4" descr="C:\Users\Charlotte\Pictures\4-1-2010\DSC02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2" y="3531342"/>
            <a:ext cx="2772227" cy="2079170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5714812" y="5684858"/>
            <a:ext cx="2198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/>
              <a:t>Egy intézőbizottsági gyűlés résztvevői.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1083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67072" y="1414546"/>
            <a:ext cx="46339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rgbClr val="FFCC00"/>
                </a:solidFill>
              </a:rPr>
              <a:t>FELKÉSZÜLÉS A JÖVŐRE</a:t>
            </a:r>
          </a:p>
          <a:p>
            <a:pPr algn="ctr"/>
            <a:endParaRPr lang="hu-HU" sz="2400" b="1" dirty="0" smtClean="0">
              <a:solidFill>
                <a:srgbClr val="FFCC00"/>
              </a:solidFill>
            </a:endParaRPr>
          </a:p>
          <a:p>
            <a:pPr algn="ctr"/>
            <a:endParaRPr lang="pt-BR" sz="2400" dirty="0" smtClean="0"/>
          </a:p>
          <a:p>
            <a:pPr algn="ctr"/>
            <a:r>
              <a:rPr lang="hu-HU" sz="2400" dirty="0" smtClean="0"/>
              <a:t>Új és növekedő csapatok</a:t>
            </a:r>
          </a:p>
          <a:p>
            <a:pPr algn="ctr"/>
            <a:endParaRPr lang="hu-HU" sz="2400" dirty="0" smtClean="0"/>
          </a:p>
          <a:p>
            <a:pPr algn="ctr"/>
            <a:r>
              <a:rPr lang="hu-HU" sz="2400" dirty="0" smtClean="0"/>
              <a:t>Vezetőképzés</a:t>
            </a:r>
          </a:p>
          <a:p>
            <a:pPr algn="ctr"/>
            <a:endParaRPr lang="hu-HU" sz="2400" dirty="0" smtClean="0"/>
          </a:p>
          <a:p>
            <a:pPr algn="ctr"/>
            <a:r>
              <a:rPr lang="hu-HU" sz="2400" dirty="0" smtClean="0"/>
              <a:t>Anyagi alap erősítése</a:t>
            </a:r>
          </a:p>
          <a:p>
            <a:pPr algn="ctr"/>
            <a:endParaRPr lang="hu-HU" sz="2400" dirty="0" smtClean="0"/>
          </a:p>
          <a:p>
            <a:pPr algn="ctr"/>
            <a:r>
              <a:rPr lang="hu-HU" sz="2400" dirty="0" smtClean="0"/>
              <a:t>Strukturális változások, fiatalítás</a:t>
            </a:r>
            <a:endParaRPr lang="hu-HU" sz="2400" dirty="0"/>
          </a:p>
          <a:p>
            <a:pPr algn="ctr"/>
            <a:endParaRPr lang="en-US" sz="2400" dirty="0"/>
          </a:p>
        </p:txBody>
      </p:sp>
      <p:pic>
        <p:nvPicPr>
          <p:cNvPr id="2050" name="Picture 2" descr="C:\Users\Charlotte\Desktop\Zaro-tabortuz-4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70" y="1532039"/>
            <a:ext cx="2379904" cy="35698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973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6717" y="1516877"/>
            <a:ext cx="51969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rgbClr val="FFCC00"/>
                </a:solidFill>
              </a:rPr>
              <a:t>ERŐSSÉGEINK</a:t>
            </a:r>
          </a:p>
          <a:p>
            <a:pPr algn="ctr"/>
            <a:endParaRPr lang="hu-HU" sz="2400" b="1" dirty="0" smtClean="0">
              <a:solidFill>
                <a:srgbClr val="FFCC00"/>
              </a:solidFill>
            </a:endParaRPr>
          </a:p>
          <a:p>
            <a:endParaRPr lang="hu-HU" sz="2400" dirty="0"/>
          </a:p>
          <a:p>
            <a:pPr algn="ctr"/>
            <a:r>
              <a:rPr lang="hu-HU" sz="2400" dirty="0" smtClean="0"/>
              <a:t>Erős alap: cserkészet célja és lelkülete </a:t>
            </a:r>
          </a:p>
          <a:p>
            <a:pPr algn="ctr"/>
            <a:r>
              <a:rPr lang="hu-HU" sz="2400" dirty="0"/>
              <a:t> </a:t>
            </a:r>
            <a:r>
              <a:rPr lang="hu-HU" sz="2400" dirty="0" smtClean="0"/>
              <a:t>                                     </a:t>
            </a:r>
          </a:p>
          <a:p>
            <a:pPr algn="ctr"/>
            <a:r>
              <a:rPr lang="hu-HU" sz="2400" dirty="0" smtClean="0"/>
              <a:t>Ökéntes vezetők, akik meggyőződéssel, hozzáértéssel és kitartással végzik vállalt feladatukat. </a:t>
            </a:r>
          </a:p>
          <a:p>
            <a:r>
              <a:rPr lang="hu-HU" sz="2400" dirty="0" smtClean="0"/>
              <a:t>                                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2358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iliom-trans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0557" y="1627095"/>
            <a:ext cx="2613025" cy="3271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5149" y="1657038"/>
            <a:ext cx="35725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FFCC00"/>
                </a:solidFill>
              </a:rPr>
              <a:t>1945-1955</a:t>
            </a:r>
            <a:endParaRPr lang="pt-BR" b="1" dirty="0" smtClean="0">
              <a:solidFill>
                <a:srgbClr val="FFCC00"/>
              </a:solidFill>
            </a:endParaRPr>
          </a:p>
          <a:p>
            <a:endParaRPr lang="pt-BR" b="1" dirty="0" smtClean="0">
              <a:solidFill>
                <a:srgbClr val="FFCC00"/>
              </a:solidFill>
            </a:endParaRPr>
          </a:p>
          <a:p>
            <a:r>
              <a:rPr lang="hu-HU" dirty="0" smtClean="0">
                <a:solidFill>
                  <a:srgbClr val="FFCC00"/>
                </a:solidFill>
              </a:rPr>
              <a:t>	</a:t>
            </a:r>
            <a:endParaRPr lang="pt-BR" dirty="0" smtClean="0">
              <a:solidFill>
                <a:srgbClr val="FFCC00"/>
              </a:solidFill>
            </a:endParaRPr>
          </a:p>
          <a:p>
            <a:r>
              <a:rPr lang="hu-HU" dirty="0" smtClean="0"/>
              <a:t>menekülés, kivándorlás</a:t>
            </a:r>
            <a:endParaRPr lang="pt-BR" dirty="0" smtClean="0"/>
          </a:p>
          <a:p>
            <a:r>
              <a:rPr lang="hu-HU" dirty="0" smtClean="0"/>
              <a:t>megalakulás, megszerveződés</a:t>
            </a:r>
          </a:p>
          <a:p>
            <a:r>
              <a:rPr lang="hu-HU" dirty="0" smtClean="0"/>
              <a:t>		</a:t>
            </a:r>
            <a:endParaRPr lang="pt-BR" dirty="0" smtClean="0"/>
          </a:p>
          <a:p>
            <a:r>
              <a:rPr lang="hu-HU" dirty="0" smtClean="0"/>
              <a:t>kiterjedés 4 világrészre: </a:t>
            </a:r>
            <a:endParaRPr lang="pt-BR" dirty="0" smtClean="0"/>
          </a:p>
          <a:p>
            <a:endParaRPr lang="hu-HU" dirty="0" smtClean="0"/>
          </a:p>
          <a:p>
            <a:pPr>
              <a:buFont typeface="Arial" pitchFamily="34" charset="0"/>
              <a:buChar char="•"/>
            </a:pPr>
            <a:r>
              <a:rPr lang="pt-BR" dirty="0" smtClean="0"/>
              <a:t> </a:t>
            </a:r>
            <a:r>
              <a:rPr lang="hu-HU" dirty="0" smtClean="0"/>
              <a:t>Nyugat-Európa</a:t>
            </a:r>
          </a:p>
          <a:p>
            <a:pPr>
              <a:buFont typeface="Arial" pitchFamily="34" charset="0"/>
              <a:buChar char="•"/>
            </a:pPr>
            <a:r>
              <a:rPr lang="pt-BR" dirty="0" smtClean="0"/>
              <a:t> </a:t>
            </a:r>
            <a:r>
              <a:rPr lang="hu-HU" dirty="0" smtClean="0"/>
              <a:t>Dél-Amerika</a:t>
            </a:r>
          </a:p>
          <a:p>
            <a:pPr>
              <a:buFont typeface="Arial" pitchFamily="34" charset="0"/>
              <a:buChar char="•"/>
            </a:pPr>
            <a:r>
              <a:rPr lang="pt-BR" dirty="0" smtClean="0"/>
              <a:t> </a:t>
            </a:r>
            <a:r>
              <a:rPr lang="hu-HU" dirty="0" smtClean="0"/>
              <a:t>Ausztrália</a:t>
            </a:r>
          </a:p>
          <a:p>
            <a:pPr>
              <a:buFont typeface="Arial" pitchFamily="34" charset="0"/>
              <a:buChar char="•"/>
            </a:pPr>
            <a:r>
              <a:rPr lang="pt-BR" dirty="0" smtClean="0"/>
              <a:t> </a:t>
            </a:r>
            <a:r>
              <a:rPr lang="hu-HU" dirty="0" smtClean="0"/>
              <a:t>Észak-Amerika</a:t>
            </a:r>
            <a:r>
              <a:rPr lang="hu-HU" dirty="0" smtClean="0">
                <a:solidFill>
                  <a:srgbClr val="FFCC00"/>
                </a:solidFill>
              </a:rPr>
              <a:t>		 </a:t>
            </a:r>
            <a:endParaRPr lang="en-US" dirty="0">
              <a:solidFill>
                <a:srgbClr val="FFCC00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464949" y="437911"/>
            <a:ext cx="81986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 smtClean="0">
                <a:solidFill>
                  <a:srgbClr val="FFCC00"/>
                </a:solidFill>
              </a:rPr>
              <a:t>FENNÁLLÁSUNK 71 ÉVÉNEK NAGYOBB KORSZAKAI</a:t>
            </a:r>
          </a:p>
        </p:txBody>
      </p:sp>
      <p:pic>
        <p:nvPicPr>
          <p:cNvPr id="3074" name="Picture 2" descr="C:\Users\Charlotte\Desktop\simon balint cs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0956" y="1740870"/>
            <a:ext cx="2392690" cy="3116529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5133102" y="4953880"/>
            <a:ext cx="2428841" cy="404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Az első tengerentúli kerületnek  alakulása . Dél-Amerika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8887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76633" y="1652689"/>
            <a:ext cx="44247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9538" indent="-1379538"/>
            <a:r>
              <a:rPr lang="hu-HU" b="1" dirty="0" smtClean="0">
                <a:solidFill>
                  <a:srgbClr val="FFCC00"/>
                </a:solidFill>
              </a:rPr>
              <a:t>1955-1989</a:t>
            </a:r>
            <a:endParaRPr lang="pt-BR" b="1" dirty="0" smtClean="0">
              <a:solidFill>
                <a:srgbClr val="FFCC00"/>
              </a:solidFill>
            </a:endParaRPr>
          </a:p>
          <a:p>
            <a:pPr marL="1379538" indent="-1379538"/>
            <a:endParaRPr lang="pt-BR" b="1" dirty="0" smtClean="0">
              <a:solidFill>
                <a:srgbClr val="FFCC00"/>
              </a:solidFill>
            </a:endParaRPr>
          </a:p>
          <a:p>
            <a:pPr marL="1379538" indent="-1379538"/>
            <a:r>
              <a:rPr lang="hu-HU" dirty="0" smtClean="0"/>
              <a:t>berendezkedés huzamos külföldi működésre</a:t>
            </a:r>
          </a:p>
          <a:p>
            <a:endParaRPr lang="pt-BR" dirty="0" smtClean="0"/>
          </a:p>
          <a:p>
            <a:r>
              <a:rPr lang="hu-HU" dirty="0" smtClean="0"/>
              <a:t>megszakadt kapcsolat Magyarországgal</a:t>
            </a:r>
          </a:p>
          <a:p>
            <a:r>
              <a:rPr lang="hu-HU" dirty="0" smtClean="0"/>
              <a:t>		</a:t>
            </a:r>
          </a:p>
          <a:p>
            <a:r>
              <a:rPr lang="hu-HU" dirty="0" smtClean="0"/>
              <a:t>szövetség külföldi fejlesztése:  </a:t>
            </a:r>
          </a:p>
          <a:p>
            <a:r>
              <a:rPr lang="pt-BR" dirty="0" smtClean="0"/>
              <a:t>      - </a:t>
            </a:r>
            <a:r>
              <a:rPr lang="hu-HU" dirty="0" smtClean="0"/>
              <a:t>szervezet</a:t>
            </a:r>
          </a:p>
          <a:p>
            <a:r>
              <a:rPr lang="pt-BR" dirty="0" smtClean="0"/>
              <a:t>      - </a:t>
            </a:r>
            <a:r>
              <a:rPr lang="hu-HU" dirty="0" smtClean="0"/>
              <a:t>képzési és nevelési anyag</a:t>
            </a:r>
          </a:p>
          <a:p>
            <a:r>
              <a:rPr lang="pt-BR" dirty="0" smtClean="0"/>
              <a:t>      - </a:t>
            </a:r>
            <a:r>
              <a:rPr lang="hu-HU" dirty="0" smtClean="0"/>
              <a:t>cserkész- és magyarságismereti  </a:t>
            </a:r>
          </a:p>
          <a:p>
            <a:r>
              <a:rPr lang="hu-HU" dirty="0" smtClean="0"/>
              <a:t>         irodalmunk</a:t>
            </a:r>
          </a:p>
          <a:p>
            <a:r>
              <a:rPr lang="pt-BR" dirty="0" smtClean="0"/>
              <a:t>      - </a:t>
            </a:r>
            <a:r>
              <a:rPr lang="hu-HU" dirty="0" smtClean="0"/>
              <a:t>vezetőképzés	</a:t>
            </a:r>
          </a:p>
        </p:txBody>
      </p:sp>
      <p:sp>
        <p:nvSpPr>
          <p:cNvPr id="3" name="Retângulo 2"/>
          <p:cNvSpPr/>
          <p:nvPr/>
        </p:nvSpPr>
        <p:spPr>
          <a:xfrm>
            <a:off x="464949" y="437911"/>
            <a:ext cx="81986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 smtClean="0">
                <a:solidFill>
                  <a:srgbClr val="FFCC00"/>
                </a:solidFill>
              </a:rPr>
              <a:t>FENNÁLLÁSUNK 71 ÉVÉNEK NAGYOBB KORSZAKAI</a:t>
            </a:r>
          </a:p>
        </p:txBody>
      </p:sp>
      <p:pic>
        <p:nvPicPr>
          <p:cNvPr id="1026" name="Picture 2" descr="C:\Users\Charlotte\Desktop\regi kep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0225" y="1757801"/>
            <a:ext cx="2450303" cy="319157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5754228" y="5006813"/>
            <a:ext cx="2459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Résztvétel nemzetközi megmozdulásokon.  Észak-Amerika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42226" y="1344243"/>
            <a:ext cx="477393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>
                <a:solidFill>
                  <a:srgbClr val="FFCC00"/>
                </a:solidFill>
              </a:rPr>
              <a:t>1989-2</a:t>
            </a:r>
            <a:r>
              <a:rPr lang="pt-BR" b="1" dirty="0" smtClean="0">
                <a:solidFill>
                  <a:srgbClr val="FFCC00"/>
                </a:solidFill>
              </a:rPr>
              <a:t>017</a:t>
            </a:r>
          </a:p>
          <a:p>
            <a:r>
              <a:rPr lang="pt-BR" dirty="0" smtClean="0">
                <a:solidFill>
                  <a:srgbClr val="FFCC00"/>
                </a:solidFill>
              </a:rPr>
              <a:t>	</a:t>
            </a:r>
          </a:p>
          <a:p>
            <a:r>
              <a:rPr lang="hu-HU" dirty="0" smtClean="0"/>
              <a:t>A cserkészet újra megalakulhat a Kárpát-medencében</a:t>
            </a:r>
          </a:p>
          <a:p>
            <a:r>
              <a:rPr lang="hu-HU" dirty="0" smtClean="0"/>
              <a:t>		</a:t>
            </a:r>
          </a:p>
          <a:p>
            <a:r>
              <a:rPr lang="hu-HU" dirty="0" smtClean="0"/>
              <a:t>Segítés az indulásban</a:t>
            </a:r>
          </a:p>
          <a:p>
            <a:r>
              <a:rPr lang="hu-HU" dirty="0" smtClean="0"/>
              <a:t>		</a:t>
            </a:r>
          </a:p>
          <a:p>
            <a:r>
              <a:rPr lang="hu-HU" dirty="0" smtClean="0"/>
              <a:t>Egyre szorosabb együttműködés a testvérszövetségekkel</a:t>
            </a:r>
          </a:p>
          <a:p>
            <a:pPr lvl="0"/>
            <a:endParaRPr lang="hu-HU" dirty="0" smtClean="0">
              <a:solidFill>
                <a:prstClr val="white"/>
              </a:solidFill>
            </a:endParaRPr>
          </a:p>
          <a:p>
            <a:pPr lvl="0"/>
            <a:r>
              <a:rPr lang="hu-HU" dirty="0" smtClean="0">
                <a:solidFill>
                  <a:prstClr val="white"/>
                </a:solidFill>
              </a:rPr>
              <a:t>A Magyarországgal és az elszakadt területek magyarságával</a:t>
            </a:r>
            <a:r>
              <a:rPr lang="pt-BR" dirty="0" smtClean="0">
                <a:solidFill>
                  <a:prstClr val="white"/>
                </a:solidFill>
              </a:rPr>
              <a:t> </a:t>
            </a:r>
            <a:r>
              <a:rPr lang="hu-HU" dirty="0" smtClean="0">
                <a:solidFill>
                  <a:prstClr val="white"/>
                </a:solidFill>
              </a:rPr>
              <a:t>való kapcsolat kihasználása cserkészeink nevelésében </a:t>
            </a:r>
            <a:endParaRPr lang="en-US" dirty="0" smtClean="0">
              <a:solidFill>
                <a:prstClr val="white"/>
              </a:solidFill>
            </a:endParaRPr>
          </a:p>
          <a:p>
            <a:r>
              <a:rPr lang="hu-HU" dirty="0" smtClean="0"/>
              <a:t>		</a:t>
            </a:r>
          </a:p>
          <a:p>
            <a:r>
              <a:rPr lang="hu-HU" dirty="0" smtClean="0"/>
              <a:t>Újonnan érkező családok és gyerekek befogadása</a:t>
            </a:r>
          </a:p>
        </p:txBody>
      </p:sp>
      <p:sp>
        <p:nvSpPr>
          <p:cNvPr id="3" name="Retângulo 2"/>
          <p:cNvSpPr/>
          <p:nvPr/>
        </p:nvSpPr>
        <p:spPr>
          <a:xfrm>
            <a:off x="464949" y="437911"/>
            <a:ext cx="81986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 smtClean="0">
                <a:solidFill>
                  <a:srgbClr val="FFCC00"/>
                </a:solidFill>
              </a:rPr>
              <a:t>FENNÁLLÁSUNK 71 ÉVÉNEK NAGYOBB KORSZAKAI</a:t>
            </a:r>
          </a:p>
        </p:txBody>
      </p:sp>
      <p:pic>
        <p:nvPicPr>
          <p:cNvPr id="2050" name="Picture 2" descr="C:\Users\Charlotte\Desktop\91 vezetokepz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9763" y="1512669"/>
            <a:ext cx="2167257" cy="2663091"/>
          </a:xfrm>
          <a:prstGeom prst="rect">
            <a:avLst/>
          </a:prstGeom>
          <a:noFill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9772" y="4791075"/>
            <a:ext cx="999185" cy="102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5541319" y="4194199"/>
            <a:ext cx="21531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/>
              <a:t>Vezetőképzés Magyarországon - 1991</a:t>
            </a:r>
            <a:endParaRPr lang="en-US" sz="1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6962774" y="5822521"/>
            <a:ext cx="2181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Magyar Cserkész Szövetségek Fóruma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7896" y="1358108"/>
            <a:ext cx="698166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solidFill>
                  <a:srgbClr val="FFCC00"/>
                </a:solidFill>
              </a:rPr>
              <a:t>FENNMARADTUNK, MERT:</a:t>
            </a:r>
          </a:p>
          <a:p>
            <a:pPr algn="ctr"/>
            <a:endParaRPr lang="hu-HU" b="1" dirty="0" smtClean="0">
              <a:solidFill>
                <a:srgbClr val="FFCC00"/>
              </a:solidFill>
            </a:endParaRPr>
          </a:p>
          <a:p>
            <a:pPr algn="ctr"/>
            <a:r>
              <a:rPr lang="hu-HU" dirty="0" smtClean="0"/>
              <a:t>szilárdan ragaszkodtunk cserkészetünk alapvető</a:t>
            </a:r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céljaihoz</a:t>
            </a:r>
          </a:p>
          <a:p>
            <a:pPr algn="ctr"/>
            <a:r>
              <a:rPr lang="hu-HU" dirty="0" smtClean="0"/>
              <a:t>elveihez</a:t>
            </a:r>
          </a:p>
          <a:p>
            <a:pPr algn="ctr"/>
            <a:r>
              <a:rPr lang="hu-HU" dirty="0" smtClean="0"/>
              <a:t>lelkületéhez</a:t>
            </a:r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Fel tudtuk mérni a változó körülményeket és </a:t>
            </a:r>
          </a:p>
          <a:p>
            <a:pPr algn="ctr"/>
            <a:r>
              <a:rPr lang="hu-HU" dirty="0" smtClean="0"/>
              <a:t>     rugalmasan illeszkedtünk az új helyzetekhez.</a:t>
            </a:r>
            <a:r>
              <a:rPr lang="hu-HU" sz="2000" dirty="0" smtClean="0">
                <a:solidFill>
                  <a:srgbClr val="FFCC00"/>
                </a:solidFill>
              </a:rPr>
              <a:t>                                       </a:t>
            </a:r>
          </a:p>
          <a:p>
            <a:pPr algn="ctr"/>
            <a:r>
              <a:rPr lang="hu-HU" sz="2000" dirty="0" smtClean="0">
                <a:solidFill>
                  <a:srgbClr val="FFCC00"/>
                </a:solidFill>
              </a:rPr>
              <a:t> </a:t>
            </a:r>
            <a:endParaRPr lang="en-US" sz="2000" dirty="0">
              <a:solidFill>
                <a:srgbClr val="FFCC00"/>
              </a:solidFill>
            </a:endParaRPr>
          </a:p>
        </p:txBody>
      </p:sp>
      <p:pic>
        <p:nvPicPr>
          <p:cNvPr id="3074" name="Picture 2" descr="C:\Users\Charlotte\Desktop\2014_Vandor_konferencia_lapo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493" y="4914899"/>
            <a:ext cx="5175182" cy="1473413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1518101" y="491837"/>
            <a:ext cx="61683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 smtClean="0">
                <a:solidFill>
                  <a:srgbClr val="FFCC00"/>
                </a:solidFill>
              </a:rPr>
              <a:t>GYÖKERESEN </a:t>
            </a:r>
            <a:r>
              <a:rPr lang="en-US" sz="2000" b="1" dirty="0" smtClean="0">
                <a:solidFill>
                  <a:srgbClr val="FFCC00"/>
                </a:solidFill>
              </a:rPr>
              <a:t>V</a:t>
            </a:r>
            <a:r>
              <a:rPr lang="hu-HU" sz="2000" b="1" dirty="0" smtClean="0">
                <a:solidFill>
                  <a:srgbClr val="FFCC00"/>
                </a:solidFill>
              </a:rPr>
              <a:t>ÁLTOZÓ HELYZETEK ÉS KIHÍVÁSOK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921038" y="6413524"/>
            <a:ext cx="3437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/>
              <a:t>Az Európai Kerület tiszti és vándor konferenciájának résztvevői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9280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1670" y="1691342"/>
            <a:ext cx="793376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/>
              <a:t>Az utóbbi évek fejleményei, </a:t>
            </a:r>
          </a:p>
          <a:p>
            <a:pPr algn="ctr"/>
            <a:r>
              <a:rPr lang="hu-HU" sz="2400" dirty="0" smtClean="0"/>
              <a:t>enyhe de kitartó növekedésünk </a:t>
            </a:r>
          </a:p>
          <a:p>
            <a:pPr algn="ctr"/>
            <a:r>
              <a:rPr lang="hu-HU" sz="2400" dirty="0" smtClean="0"/>
              <a:t>a KMCSSZ új korszakának kezdetét jelzik.</a:t>
            </a:r>
          </a:p>
          <a:p>
            <a:pPr algn="ctr"/>
            <a:endParaRPr lang="hu-HU" sz="2400" dirty="0" smtClean="0"/>
          </a:p>
          <a:p>
            <a:pPr algn="ctr"/>
            <a:endParaRPr lang="hu-HU" sz="2400" dirty="0" smtClean="0"/>
          </a:p>
          <a:p>
            <a:pPr algn="ctr"/>
            <a:r>
              <a:rPr lang="hu-HU" sz="2400" dirty="0" smtClean="0"/>
              <a:t>Milyen kihívásokkal,</a:t>
            </a:r>
          </a:p>
          <a:p>
            <a:pPr algn="ctr"/>
            <a:endParaRPr lang="hu-HU" sz="2400" dirty="0" smtClean="0"/>
          </a:p>
          <a:p>
            <a:pPr algn="ctr"/>
            <a:r>
              <a:rPr lang="hu-HU" sz="2400" dirty="0" smtClean="0"/>
              <a:t>milyen feladatokkal,</a:t>
            </a:r>
          </a:p>
          <a:p>
            <a:pPr algn="ctr"/>
            <a:endParaRPr lang="hu-HU" sz="2400" dirty="0" smtClean="0"/>
          </a:p>
          <a:p>
            <a:pPr algn="ctr"/>
            <a:r>
              <a:rPr lang="hu-HU" sz="2400" dirty="0" smtClean="0"/>
              <a:t>kell szembenéznünk új korszakunkban?</a:t>
            </a:r>
          </a:p>
          <a:p>
            <a:pPr algn="ctr"/>
            <a:endParaRPr lang="hu-HU" sz="2400" dirty="0" smtClean="0"/>
          </a:p>
        </p:txBody>
      </p:sp>
    </p:spTree>
    <p:extLst>
      <p:ext uri="{BB962C8B-B14F-4D97-AF65-F5344CB8AC3E}">
        <p14:creationId xmlns:p14="http://schemas.microsoft.com/office/powerpoint/2010/main" val="40642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1274" y="1490696"/>
            <a:ext cx="58421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FFCC00"/>
                </a:solidFill>
              </a:rPr>
              <a:t>KIKÉPZÉSI RENDSZERÜNK:</a:t>
            </a:r>
          </a:p>
          <a:p>
            <a:endParaRPr lang="hu-HU" dirty="0" smtClean="0"/>
          </a:p>
          <a:p>
            <a:pPr marL="860425">
              <a:buFont typeface="Arial" pitchFamily="34" charset="0"/>
              <a:buChar char="•"/>
            </a:pPr>
            <a:r>
              <a:rPr lang="hu-HU" dirty="0" smtClean="0"/>
              <a:t> próbarendszer magyarságismereti része</a:t>
            </a:r>
            <a:r>
              <a:rPr lang="en-US" dirty="0" err="1" smtClean="0"/>
              <a:t>i</a:t>
            </a:r>
            <a:endParaRPr lang="hu-HU" dirty="0" smtClean="0"/>
          </a:p>
          <a:p>
            <a:pPr marL="860425">
              <a:buFont typeface="Arial" pitchFamily="34" charset="0"/>
              <a:buChar char="•"/>
            </a:pPr>
            <a:r>
              <a:rPr lang="hu-HU" dirty="0" smtClean="0"/>
              <a:t> vezetőképzés magyarságismereti anyaga</a:t>
            </a:r>
          </a:p>
          <a:p>
            <a:pPr marL="860425">
              <a:buFont typeface="Arial" pitchFamily="34" charset="0"/>
              <a:buChar char="•"/>
            </a:pPr>
            <a:r>
              <a:rPr lang="hu-HU" dirty="0" smtClean="0"/>
              <a:t> olvasási különpróba</a:t>
            </a:r>
          </a:p>
          <a:p>
            <a:pPr marL="860425">
              <a:buFont typeface="Arial" pitchFamily="34" charset="0"/>
              <a:buChar char="•"/>
            </a:pPr>
            <a:r>
              <a:rPr lang="hu-HU" dirty="0" smtClean="0"/>
              <a:t> magyarországi tanulmányi programok</a:t>
            </a:r>
          </a:p>
          <a:p>
            <a:pPr marL="860425">
              <a:buFont typeface="Arial" pitchFamily="34" charset="0"/>
              <a:buChar char="•"/>
            </a:pPr>
            <a:r>
              <a:rPr lang="hu-HU" dirty="0" smtClean="0"/>
              <a:t> őrsvezetői körút Magyarországon</a:t>
            </a:r>
          </a:p>
          <a:p>
            <a:pPr marL="860425">
              <a:buFont typeface="Arial" pitchFamily="34" charset="0"/>
              <a:buChar char="•"/>
            </a:pPr>
            <a:r>
              <a:rPr lang="hu-HU" dirty="0" smtClean="0"/>
              <a:t> táboraink, akadályversenyeink </a:t>
            </a:r>
            <a:r>
              <a:rPr lang="en-US" dirty="0" smtClean="0"/>
              <a:t>t</a:t>
            </a:r>
            <a:r>
              <a:rPr lang="hu-HU" dirty="0" smtClean="0"/>
              <a:t>örté</a:t>
            </a:r>
            <a:r>
              <a:rPr lang="en-US" dirty="0" err="1" smtClean="0"/>
              <a:t>nelmi</a:t>
            </a:r>
            <a:r>
              <a:rPr lang="hu-HU" dirty="0" smtClean="0"/>
              <a:t> keretei</a:t>
            </a:r>
          </a:p>
          <a:p>
            <a:pPr marL="860425">
              <a:buFont typeface="Arial" pitchFamily="34" charset="0"/>
              <a:buChar char="•"/>
            </a:pPr>
            <a:r>
              <a:rPr lang="hu-HU" dirty="0" smtClean="0"/>
              <a:t> újonnan érkezők bevonása csapatainkba</a:t>
            </a:r>
          </a:p>
          <a:p>
            <a:pPr marL="860425">
              <a:buFont typeface="Arial" pitchFamily="34" charset="0"/>
              <a:buChar char="•"/>
            </a:pPr>
            <a:r>
              <a:rPr lang="hu-HU" dirty="0" smtClean="0"/>
              <a:t> magyarországi lehetőségek jobb kihasználása                             </a:t>
            </a:r>
            <a:endParaRPr lang="en-US" dirty="0"/>
          </a:p>
        </p:txBody>
      </p:sp>
      <p:sp>
        <p:nvSpPr>
          <p:cNvPr id="3" name="Retângulo 2"/>
          <p:cNvSpPr/>
          <p:nvPr/>
        </p:nvSpPr>
        <p:spPr>
          <a:xfrm>
            <a:off x="1135479" y="395057"/>
            <a:ext cx="68812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 smtClean="0">
                <a:solidFill>
                  <a:srgbClr val="FFCC00"/>
                </a:solidFill>
              </a:rPr>
              <a:t>MAGYAR NYELVISMERET ÉS MAGYARSÁGISMERET,</a:t>
            </a:r>
          </a:p>
          <a:p>
            <a:pPr lvl="0" algn="ctr"/>
            <a:r>
              <a:rPr lang="hu-HU" sz="2000" b="1" dirty="0" smtClean="0">
                <a:solidFill>
                  <a:srgbClr val="FFCC00"/>
                </a:solidFill>
              </a:rPr>
              <a:t>AZ ÖSSZMAGYARSÁGHOZ TARTOZÁS</a:t>
            </a:r>
          </a:p>
        </p:txBody>
      </p:sp>
      <p:pic>
        <p:nvPicPr>
          <p:cNvPr id="4" name="Picture 3" descr="fedolap_kompozic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2264" y="4666494"/>
            <a:ext cx="2071675" cy="159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Erdei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600" y="4664769"/>
            <a:ext cx="2122314" cy="1591736"/>
          </a:xfrm>
          <a:prstGeom prst="rect">
            <a:avLst/>
          </a:prstGeom>
          <a:noFill/>
        </p:spPr>
      </p:pic>
      <p:pic>
        <p:nvPicPr>
          <p:cNvPr id="2050" name="Picture 2" descr="C:\Users\Charlotte\Desktop\jb_049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5290" y="4651054"/>
            <a:ext cx="2417509" cy="1605451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1216066" y="6269742"/>
            <a:ext cx="1447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/>
              <a:t>Őrsvezetői körút - 3. hét</a:t>
            </a:r>
            <a:endParaRPr lang="en-US" sz="1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3654459" y="6269742"/>
            <a:ext cx="1685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/>
              <a:t>Magyarságismereti tananyag</a:t>
            </a:r>
            <a:endParaRPr lang="en-US" sz="10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100121" y="6269742"/>
            <a:ext cx="2191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/>
              <a:t>Jubileumi nagytábor történelmi kerete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511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0441" y="1078695"/>
            <a:ext cx="7510183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 smtClean="0">
                <a:solidFill>
                  <a:srgbClr val="FFCC00"/>
                </a:solidFill>
              </a:rPr>
              <a:t>A CSERKÉSZET VONZÓEREJÉNEK MEGŐRZÉSE, FEJLESZTÉSE</a:t>
            </a:r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Sok más foglalkozás között választhat a mai fiatal</a:t>
            </a:r>
          </a:p>
          <a:p>
            <a:r>
              <a:rPr lang="hu-HU" dirty="0" smtClean="0"/>
              <a:t>13-14 éves cserkészek elvesztése</a:t>
            </a:r>
          </a:p>
          <a:p>
            <a:endParaRPr lang="hu-HU" dirty="0"/>
          </a:p>
          <a:p>
            <a:r>
              <a:rPr lang="hu-HU" dirty="0" smtClean="0"/>
              <a:t>Több vonzó program kell</a:t>
            </a:r>
          </a:p>
          <a:p>
            <a:r>
              <a:rPr lang="hu-HU" dirty="0" smtClean="0"/>
              <a:t>táborozás, kirándulás</a:t>
            </a:r>
          </a:p>
          <a:p>
            <a:r>
              <a:rPr lang="hu-HU" dirty="0" smtClean="0"/>
              <a:t>sűrűbb cserkészösszejövetelek</a:t>
            </a:r>
          </a:p>
          <a:p>
            <a:r>
              <a:rPr lang="hu-HU" dirty="0" smtClean="0"/>
              <a:t>vándorcserkész program 16 éven felülieknek</a:t>
            </a:r>
          </a:p>
          <a:p>
            <a:endParaRPr lang="hu-HU" dirty="0"/>
          </a:p>
          <a:p>
            <a:endParaRPr lang="hu-HU" dirty="0" smtClean="0"/>
          </a:p>
          <a:p>
            <a:r>
              <a:rPr lang="hu-HU" dirty="0" smtClean="0"/>
              <a:t>Cserkészet továbbra is sikeres nevelési rendszer:</a:t>
            </a:r>
          </a:p>
          <a:p>
            <a:r>
              <a:rPr lang="hu-HU" dirty="0" smtClean="0"/>
              <a:t>4</a:t>
            </a:r>
            <a:r>
              <a:rPr lang="en-US" dirty="0" smtClean="0"/>
              <a:t>0 </a:t>
            </a:r>
            <a:r>
              <a:rPr lang="en-US" dirty="0" err="1" smtClean="0"/>
              <a:t>milli</a:t>
            </a:r>
            <a:r>
              <a:rPr lang="hu-HU" dirty="0" smtClean="0"/>
              <a:t>ó</a:t>
            </a:r>
            <a:r>
              <a:rPr lang="en-US" dirty="0" smtClean="0"/>
              <a:t> </a:t>
            </a:r>
            <a:r>
              <a:rPr lang="en-US" dirty="0" err="1" smtClean="0"/>
              <a:t>cserk</a:t>
            </a:r>
            <a:r>
              <a:rPr lang="hu-HU" dirty="0" smtClean="0"/>
              <a:t>ész, 164 országos szervezet</a:t>
            </a:r>
            <a:endParaRPr lang="pt-BR" dirty="0" smtClean="0"/>
          </a:p>
          <a:p>
            <a:pPr algn="ctr"/>
            <a:endParaRPr lang="pt-BR" sz="2000" dirty="0" smtClean="0"/>
          </a:p>
          <a:p>
            <a:pPr algn="ctr"/>
            <a:endParaRPr lang="hu-HU" sz="2000" dirty="0" smtClean="0"/>
          </a:p>
          <a:p>
            <a:endParaRPr lang="hu-HU" sz="2000" dirty="0"/>
          </a:p>
          <a:p>
            <a:pPr algn="ctr"/>
            <a:r>
              <a:rPr lang="hu-HU" sz="2000" b="1" dirty="0" smtClean="0">
                <a:solidFill>
                  <a:srgbClr val="FFCC00"/>
                </a:solidFill>
              </a:rPr>
              <a:t>CSERKÉSZ</a:t>
            </a:r>
            <a:r>
              <a:rPr lang="en-US" sz="2000" b="1" dirty="0" smtClean="0">
                <a:solidFill>
                  <a:srgbClr val="FFCC00"/>
                </a:solidFill>
              </a:rPr>
              <a:t>NEVEL</a:t>
            </a:r>
            <a:r>
              <a:rPr lang="hu-HU" sz="2000" b="1" dirty="0" smtClean="0">
                <a:solidFill>
                  <a:srgbClr val="FFCC00"/>
                </a:solidFill>
              </a:rPr>
              <a:t>ÉS </a:t>
            </a:r>
            <a:r>
              <a:rPr lang="pt-BR" sz="2000" b="1" dirty="0" smtClean="0">
                <a:solidFill>
                  <a:srgbClr val="FFCC00"/>
                </a:solidFill>
              </a:rPr>
              <a:t>+ MAGYARS</a:t>
            </a:r>
            <a:r>
              <a:rPr lang="hu-HU" sz="2000" b="1" dirty="0" smtClean="0">
                <a:solidFill>
                  <a:srgbClr val="FFCC00"/>
                </a:solidFill>
              </a:rPr>
              <a:t>ÁGŐRZÉS                S</a:t>
            </a:r>
            <a:r>
              <a:rPr lang="en-US" sz="2000" b="1" dirty="0" smtClean="0">
                <a:solidFill>
                  <a:srgbClr val="FFCC00"/>
                </a:solidFill>
              </a:rPr>
              <a:t>IKER</a:t>
            </a:r>
            <a:r>
              <a:rPr lang="hu-HU" sz="2000" b="1" dirty="0" smtClean="0">
                <a:solidFill>
                  <a:srgbClr val="FFCC00"/>
                </a:solidFill>
              </a:rPr>
              <a:t>ES EGYÜTTES</a:t>
            </a:r>
            <a:r>
              <a:rPr lang="hu-HU" sz="2000" dirty="0" smtClean="0">
                <a:solidFill>
                  <a:srgbClr val="FFCC00"/>
                </a:solidFill>
              </a:rPr>
              <a:t> </a:t>
            </a:r>
            <a:r>
              <a:rPr lang="en-US" sz="2000" dirty="0" smtClean="0">
                <a:solidFill>
                  <a:srgbClr val="FFCC00"/>
                </a:solidFill>
              </a:rPr>
              <a:t> </a:t>
            </a:r>
            <a:endParaRPr lang="en-US" sz="2000" dirty="0">
              <a:solidFill>
                <a:srgbClr val="FFCC00"/>
              </a:solidFill>
            </a:endParaRPr>
          </a:p>
        </p:txBody>
      </p:sp>
      <p:cxnSp>
        <p:nvCxnSpPr>
          <p:cNvPr id="5" name="Conector de seta reta 4"/>
          <p:cNvCxnSpPr/>
          <p:nvPr/>
        </p:nvCxnSpPr>
        <p:spPr>
          <a:xfrm>
            <a:off x="5428342" y="6111795"/>
            <a:ext cx="551329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Charlotte\Desktop\DSCN0224(Medium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2457" y="1941129"/>
            <a:ext cx="2185082" cy="1639367"/>
          </a:xfrm>
          <a:prstGeom prst="rect">
            <a:avLst/>
          </a:prstGeom>
          <a:noFill/>
        </p:spPr>
      </p:pic>
      <p:pic>
        <p:nvPicPr>
          <p:cNvPr id="2051" name="Picture 3" descr="C:\Users\Charlotte\Desktop\100_92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3314" y="3889829"/>
            <a:ext cx="1301001" cy="1734455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6096003" y="3585029"/>
            <a:ext cx="20088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/>
              <a:t>Ausztráliai cserkészeink táborozása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5724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5182" y="2568383"/>
            <a:ext cx="6571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>
                <a:solidFill>
                  <a:srgbClr val="FFCC00"/>
                </a:solidFill>
              </a:rPr>
              <a:t>Egy szervezet életerejét a benne működő lelkület határozza meg.</a:t>
            </a:r>
            <a:endParaRPr lang="en-US" sz="2400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1013</TotalTime>
  <Words>418</Words>
  <Application>Microsoft Office PowerPoint</Application>
  <PresentationFormat>On-screen Show (4:3)</PresentationFormat>
  <Paragraphs>176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Verdana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GaborDomotor</dc:creator>
  <cp:lastModifiedBy>GaborDomotor</cp:lastModifiedBy>
  <cp:revision>59</cp:revision>
  <dcterms:created xsi:type="dcterms:W3CDTF">2017-03-24T19:52:51Z</dcterms:created>
  <dcterms:modified xsi:type="dcterms:W3CDTF">2017-03-29T19:33:08Z</dcterms:modified>
</cp:coreProperties>
</file>