
<file path=[Content_Types].xml><?xml version="1.0" encoding="utf-8"?>
<Types xmlns="http://schemas.openxmlformats.org/package/2006/content-types">
  <Default Extension="png" ContentType="image/png"/>
  <Default Extension="bmp" ContentType="image/bmp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3037C-376B-4123-985E-4908170BDA17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5A115-DF4E-40C2-B257-0F58E41D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78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bm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mcssz.org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36443"/>
            <a:ext cx="8915399" cy="2262781"/>
          </a:xfrm>
        </p:spPr>
        <p:txBody>
          <a:bodyPr/>
          <a:lstStyle/>
          <a:p>
            <a:pPr algn="ctr"/>
            <a:r>
              <a:rPr lang="en-US" b="1" dirty="0"/>
              <a:t>KMCSSZ </a:t>
            </a:r>
            <a:r>
              <a:rPr lang="hu-HU" b="1" dirty="0"/>
              <a:t>KÖZGYŰLÉS</a:t>
            </a:r>
            <a:br>
              <a:rPr lang="hu-HU" b="1" dirty="0"/>
            </a:br>
            <a:r>
              <a:rPr lang="hu-HU" b="1" dirty="0"/>
              <a:t>- Elnökségi beszámoló -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484759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hu-HU" sz="3600" b="1" dirty="0"/>
              <a:t>1910 – 1945 - 2017</a:t>
            </a:r>
            <a:endParaRPr lang="en-US" sz="3600" b="1" dirty="0"/>
          </a:p>
        </p:txBody>
      </p:sp>
      <p:sp>
        <p:nvSpPr>
          <p:cNvPr id="4" name="AutoShape 2" descr="Image result for baden powell"/>
          <p:cNvSpPr>
            <a:spLocks noChangeAspect="1" noChangeArrowheads="1"/>
          </p:cNvSpPr>
          <p:nvPr/>
        </p:nvSpPr>
        <p:spPr bwMode="auto">
          <a:xfrm>
            <a:off x="5943600" y="30778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922" y="3319088"/>
            <a:ext cx="1362075" cy="20942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587" y="3319088"/>
            <a:ext cx="1724025" cy="20942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697" y="3346952"/>
            <a:ext cx="1570480" cy="2066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338" y="3319088"/>
            <a:ext cx="1724025" cy="2094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63922" y="5499654"/>
            <a:ext cx="818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Cserkészet              Diaszpóra                     Emberség                 Magyarság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88836" y="6162258"/>
            <a:ext cx="4474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2017. április 1. New Brunswick, NJ, USA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0279" y="305058"/>
            <a:ext cx="1402554" cy="1298660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070" y="358432"/>
            <a:ext cx="1801372" cy="179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05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ANYAGI HELYZETÜNK</a:t>
            </a:r>
            <a:endParaRPr lang="en-US" b="1" u="sng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29564"/>
              </p:ext>
            </p:extLst>
          </p:nvPr>
        </p:nvGraphicFramePr>
        <p:xfrm>
          <a:off x="4531657" y="1459161"/>
          <a:ext cx="5405719" cy="168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5694">
                  <a:extLst>
                    <a:ext uri="{9D8B030D-6E8A-4147-A177-3AD203B41FA5}">
                      <a16:colId xmlns:a16="http://schemas.microsoft.com/office/drawing/2014/main" val="3491677043"/>
                    </a:ext>
                  </a:extLst>
                </a:gridCol>
                <a:gridCol w="1860738">
                  <a:extLst>
                    <a:ext uri="{9D8B030D-6E8A-4147-A177-3AD203B41FA5}">
                      <a16:colId xmlns:a16="http://schemas.microsoft.com/office/drawing/2014/main" val="1789765972"/>
                    </a:ext>
                  </a:extLst>
                </a:gridCol>
                <a:gridCol w="1689287">
                  <a:extLst>
                    <a:ext uri="{9D8B030D-6E8A-4147-A177-3AD203B41FA5}">
                      <a16:colId xmlns:a16="http://schemas.microsoft.com/office/drawing/2014/main" val="2362760227"/>
                    </a:ext>
                  </a:extLst>
                </a:gridCol>
              </a:tblGrid>
              <a:tr h="281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effectLst/>
                        </a:rPr>
                        <a:t>KATEGORIA</a:t>
                      </a:r>
                      <a:endParaRPr lang="en-US" sz="1000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effectLst/>
                        </a:rPr>
                        <a:t>2015</a:t>
                      </a:r>
                      <a:endParaRPr lang="en-US" sz="1000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effectLst/>
                        </a:rPr>
                        <a:t>2016</a:t>
                      </a:r>
                      <a:endParaRPr lang="en-US" sz="1000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764940"/>
                  </a:ext>
                </a:extLst>
              </a:tr>
              <a:tr h="281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Bevétel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291,000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490,000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4467716"/>
                  </a:ext>
                </a:extLst>
              </a:tr>
              <a:tr h="281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Kiadás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308,000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444,000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0948845"/>
                  </a:ext>
                </a:extLst>
              </a:tr>
              <a:tr h="281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Külömbség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16,000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</a:t>
                      </a: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46,000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7587996"/>
                  </a:ext>
                </a:extLst>
              </a:tr>
              <a:tr h="281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6493548"/>
                  </a:ext>
                </a:extLst>
              </a:tr>
              <a:tr h="281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Cserkészalap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394,000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$</a:t>
                      </a:r>
                      <a:r>
                        <a:rPr lang="en-US" sz="1200" dirty="0">
                          <a:effectLst/>
                        </a:rPr>
                        <a:t>396,000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6437229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47" y="624110"/>
            <a:ext cx="1115665" cy="9022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779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1505" y="3364971"/>
            <a:ext cx="1009452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 2016-os </a:t>
            </a:r>
            <a:r>
              <a:rPr lang="en-US" sz="1600" b="1" dirty="0" err="1"/>
              <a:t>bevétel-kiadás</a:t>
            </a:r>
            <a:r>
              <a:rPr lang="en-US" sz="1600" b="1" dirty="0"/>
              <a:t> </a:t>
            </a:r>
            <a:r>
              <a:rPr lang="en-US" sz="1600" b="1" dirty="0" err="1"/>
              <a:t>növekedés</a:t>
            </a:r>
            <a:r>
              <a:rPr lang="en-US" sz="1600" b="1" dirty="0"/>
              <a:t> a </a:t>
            </a:r>
            <a:r>
              <a:rPr lang="en-US" sz="1600" b="1" dirty="0" err="1"/>
              <a:t>Jubileumi</a:t>
            </a:r>
            <a:r>
              <a:rPr lang="en-US" sz="1600" b="1" dirty="0"/>
              <a:t> </a:t>
            </a:r>
            <a:r>
              <a:rPr lang="hu-HU" sz="1600" b="1" dirty="0"/>
              <a:t>N</a:t>
            </a:r>
            <a:r>
              <a:rPr lang="en-US" sz="1600" b="1" dirty="0" err="1"/>
              <a:t>agytábor</a:t>
            </a:r>
            <a:r>
              <a:rPr lang="en-US" sz="1600" b="1" dirty="0"/>
              <a:t> </a:t>
            </a:r>
            <a:r>
              <a:rPr lang="en-US" sz="1600" b="1" dirty="0" err="1"/>
              <a:t>miatt</a:t>
            </a:r>
            <a:r>
              <a:rPr lang="en-US" sz="1600" b="1" dirty="0"/>
              <a:t> van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Két</a:t>
            </a:r>
            <a:r>
              <a:rPr lang="en-US" sz="1600" b="1" dirty="0"/>
              <a:t> </a:t>
            </a:r>
            <a:r>
              <a:rPr lang="en-US" sz="1600" b="1" dirty="0" err="1"/>
              <a:t>éves</a:t>
            </a:r>
            <a:r>
              <a:rPr lang="en-US" sz="1600" b="1" dirty="0"/>
              <a:t> </a:t>
            </a:r>
            <a:r>
              <a:rPr lang="en-US" sz="1600" b="1" dirty="0" err="1"/>
              <a:t>mérleg</a:t>
            </a:r>
            <a:r>
              <a:rPr lang="en-US" sz="1600" b="1" dirty="0"/>
              <a:t> </a:t>
            </a:r>
            <a:r>
              <a:rPr lang="en-US" sz="1600" b="1" dirty="0" err="1"/>
              <a:t>pozitiv</a:t>
            </a:r>
            <a:r>
              <a:rPr lang="en-US" sz="1600" b="1" dirty="0"/>
              <a:t>, </a:t>
            </a:r>
            <a:r>
              <a:rPr lang="hu-HU" sz="1600" b="1" dirty="0"/>
              <a:t>+</a:t>
            </a:r>
            <a:r>
              <a:rPr lang="en-US" sz="1600" b="1" dirty="0"/>
              <a:t>$30,000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Alap</a:t>
            </a:r>
            <a:r>
              <a:rPr lang="en-US" sz="1600" b="1" dirty="0"/>
              <a:t> </a:t>
            </a:r>
            <a:r>
              <a:rPr lang="en-US" sz="1600" b="1" dirty="0" err="1"/>
              <a:t>növekvése</a:t>
            </a:r>
            <a:r>
              <a:rPr lang="en-US" sz="1600" b="1" dirty="0"/>
              <a:t> </a:t>
            </a:r>
            <a:r>
              <a:rPr lang="en-US" sz="1600" b="1" dirty="0" err="1"/>
              <a:t>minimális</a:t>
            </a:r>
            <a:endParaRPr lang="en-US" sz="1600" b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Bevételek</a:t>
            </a:r>
            <a:r>
              <a:rPr lang="en-US" sz="1600" b="1" dirty="0"/>
              <a:t> </a:t>
            </a:r>
            <a:r>
              <a:rPr lang="en-US" sz="1600" b="1" dirty="0" err="1"/>
              <a:t>nagy</a:t>
            </a:r>
            <a:r>
              <a:rPr lang="en-US" sz="1600" b="1" dirty="0"/>
              <a:t> </a:t>
            </a:r>
            <a:r>
              <a:rPr lang="en-US" sz="1600" b="1" dirty="0" err="1"/>
              <a:t>része</a:t>
            </a:r>
            <a:r>
              <a:rPr lang="en-US" sz="1600" b="1" dirty="0"/>
              <a:t> </a:t>
            </a:r>
            <a:r>
              <a:rPr lang="en-US" sz="1600" b="1" dirty="0" err="1"/>
              <a:t>céladományokra</a:t>
            </a:r>
            <a:r>
              <a:rPr lang="en-US" sz="1600" b="1" dirty="0"/>
              <a:t> </a:t>
            </a:r>
            <a:r>
              <a:rPr lang="hu-HU" sz="1600" b="1" dirty="0"/>
              <a:t>érkezett</a:t>
            </a:r>
            <a:r>
              <a:rPr lang="en-US" sz="1600" b="1" dirty="0"/>
              <a:t>, </a:t>
            </a:r>
            <a:r>
              <a:rPr lang="en-US" sz="1600" b="1" dirty="0" err="1"/>
              <a:t>amelyeket</a:t>
            </a:r>
            <a:r>
              <a:rPr lang="en-US" sz="1600" b="1" dirty="0"/>
              <a:t> a </a:t>
            </a:r>
            <a:r>
              <a:rPr lang="en-US" sz="1600" b="1" dirty="0" err="1"/>
              <a:t>cél</a:t>
            </a:r>
            <a:r>
              <a:rPr lang="en-US" sz="1600" b="1" dirty="0"/>
              <a:t> </a:t>
            </a:r>
            <a:r>
              <a:rPr lang="en-US" sz="1600" b="1" dirty="0" err="1"/>
              <a:t>megvalositása</a:t>
            </a:r>
            <a:r>
              <a:rPr lang="en-US" sz="1600" b="1" dirty="0"/>
              <a:t> </a:t>
            </a:r>
            <a:r>
              <a:rPr lang="en-US" sz="1600" b="1" dirty="0" err="1"/>
              <a:t>alkalmával</a:t>
            </a:r>
            <a:r>
              <a:rPr lang="en-US" sz="1600" b="1" dirty="0"/>
              <a:t> </a:t>
            </a:r>
            <a:r>
              <a:rPr lang="en-US" sz="1600" b="1" dirty="0" err="1"/>
              <a:t>kifizetünk</a:t>
            </a:r>
            <a:r>
              <a:rPr lang="en-US" sz="1600" b="1" dirty="0"/>
              <a:t> (</a:t>
            </a:r>
            <a:r>
              <a:rPr lang="en-US" sz="1600" b="1" dirty="0" err="1"/>
              <a:t>például</a:t>
            </a:r>
            <a:r>
              <a:rPr lang="en-US" sz="1600" b="1" dirty="0"/>
              <a:t> </a:t>
            </a:r>
            <a:r>
              <a:rPr lang="en-US" sz="1600" b="1" dirty="0" err="1"/>
              <a:t>Cserkészpark</a:t>
            </a:r>
            <a:r>
              <a:rPr lang="en-US" sz="1600" b="1" dirty="0"/>
              <a:t> </a:t>
            </a:r>
            <a:r>
              <a:rPr lang="en-US" sz="1600" b="1" dirty="0" err="1"/>
              <a:t>telekvétel</a:t>
            </a:r>
            <a:r>
              <a:rPr lang="en-US" sz="1600" b="1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Cserkészalap</a:t>
            </a:r>
            <a:r>
              <a:rPr lang="en-US" sz="1600" b="1" dirty="0"/>
              <a:t> </a:t>
            </a:r>
            <a:r>
              <a:rPr lang="en-US" sz="1600" b="1" dirty="0" err="1"/>
              <a:t>hosszú</a:t>
            </a:r>
            <a:r>
              <a:rPr lang="en-US" sz="1600" b="1" dirty="0"/>
              <a:t> </a:t>
            </a:r>
            <a:r>
              <a:rPr lang="en-US" sz="1600" b="1" dirty="0" err="1"/>
              <a:t>távlatú</a:t>
            </a:r>
            <a:r>
              <a:rPr lang="en-US" sz="1600" b="1" dirty="0"/>
              <a:t> </a:t>
            </a:r>
            <a:r>
              <a:rPr lang="en-US" sz="1600" b="1" dirty="0" err="1"/>
              <a:t>tökéje</a:t>
            </a:r>
            <a:r>
              <a:rPr lang="en-US" sz="1600" b="1" dirty="0"/>
              <a:t> </a:t>
            </a:r>
            <a:r>
              <a:rPr lang="en-US" sz="1600" b="1" dirty="0" err="1"/>
              <a:t>nagyon</a:t>
            </a:r>
            <a:r>
              <a:rPr lang="en-US" sz="1600" b="1" dirty="0"/>
              <a:t> </a:t>
            </a:r>
            <a:r>
              <a:rPr lang="en-US" sz="1600" b="1" dirty="0" err="1"/>
              <a:t>lassan</a:t>
            </a:r>
            <a:r>
              <a:rPr lang="en-US" sz="1600" b="1" dirty="0"/>
              <a:t> </a:t>
            </a:r>
            <a:r>
              <a:rPr lang="en-US" sz="1600" b="1" dirty="0" err="1"/>
              <a:t>növekszik</a:t>
            </a:r>
            <a:endParaRPr lang="en-U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Bevételek</a:t>
            </a:r>
            <a:endParaRPr lang="en-US" sz="1600" b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Létszám</a:t>
            </a:r>
            <a:r>
              <a:rPr lang="en-US" sz="1600" b="1" dirty="0"/>
              <a:t> </a:t>
            </a:r>
            <a:r>
              <a:rPr lang="en-US" sz="1600" b="1" dirty="0" err="1"/>
              <a:t>emelkedésünk</a:t>
            </a:r>
            <a:r>
              <a:rPr lang="en-US" sz="1600" b="1" dirty="0"/>
              <a:t> </a:t>
            </a:r>
            <a:r>
              <a:rPr lang="en-US" sz="1600" b="1" dirty="0" err="1"/>
              <a:t>visszatükrözödik</a:t>
            </a:r>
            <a:r>
              <a:rPr lang="en-US" sz="1600" b="1" dirty="0"/>
              <a:t> a </a:t>
            </a:r>
            <a:r>
              <a:rPr lang="en-US" sz="1600" b="1" dirty="0" err="1"/>
              <a:t>rendezvényeken</a:t>
            </a:r>
            <a:r>
              <a:rPr lang="en-US" sz="1600" b="1" dirty="0"/>
              <a:t> </a:t>
            </a:r>
            <a:r>
              <a:rPr lang="en-US" sz="1600" b="1" dirty="0" err="1"/>
              <a:t>történö</a:t>
            </a:r>
            <a:r>
              <a:rPr lang="en-US" sz="1600" b="1" dirty="0"/>
              <a:t> </a:t>
            </a:r>
            <a:r>
              <a:rPr lang="en-US" sz="1600" b="1" dirty="0" err="1"/>
              <a:t>bevétel</a:t>
            </a:r>
            <a:r>
              <a:rPr lang="en-US" sz="1600" b="1" dirty="0"/>
              <a:t> </a:t>
            </a:r>
            <a:r>
              <a:rPr lang="en-US" sz="1600" b="1" dirty="0" err="1"/>
              <a:t>növekvésen</a:t>
            </a:r>
            <a:endParaRPr lang="en-U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Kiadások</a:t>
            </a:r>
            <a:endParaRPr lang="en-US" sz="1600" b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Központi</a:t>
            </a:r>
            <a:r>
              <a:rPr lang="en-US" sz="1600" b="1" dirty="0"/>
              <a:t> </a:t>
            </a:r>
            <a:r>
              <a:rPr lang="en-US" sz="1600" b="1" dirty="0" err="1"/>
              <a:t>költségek</a:t>
            </a:r>
            <a:r>
              <a:rPr lang="en-US" sz="1600" b="1" dirty="0"/>
              <a:t> </a:t>
            </a:r>
            <a:r>
              <a:rPr lang="en-US" sz="1600" b="1" dirty="0" err="1"/>
              <a:t>továbbra</a:t>
            </a:r>
            <a:r>
              <a:rPr lang="en-US" sz="1600" b="1" dirty="0"/>
              <a:t> is </a:t>
            </a:r>
            <a:r>
              <a:rPr lang="en-US" sz="1600" b="1" dirty="0" err="1"/>
              <a:t>stabilan</a:t>
            </a:r>
            <a:r>
              <a:rPr lang="en-US" sz="1600" b="1" dirty="0"/>
              <a:t> </a:t>
            </a:r>
            <a:r>
              <a:rPr lang="en-US" sz="1600" b="1" dirty="0" err="1"/>
              <a:t>tartják</a:t>
            </a:r>
            <a:r>
              <a:rPr lang="en-US" sz="1600" b="1" dirty="0"/>
              <a:t> </a:t>
            </a:r>
            <a:r>
              <a:rPr lang="en-US" sz="1600" b="1" dirty="0" err="1"/>
              <a:t>magukat</a:t>
            </a:r>
            <a:endParaRPr lang="en-US" sz="1600" b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Rendezvény</a:t>
            </a:r>
            <a:r>
              <a:rPr lang="en-US" sz="1600" b="1" dirty="0"/>
              <a:t> </a:t>
            </a:r>
            <a:r>
              <a:rPr lang="en-US" sz="1600" b="1" dirty="0" err="1"/>
              <a:t>kiadások</a:t>
            </a:r>
            <a:r>
              <a:rPr lang="en-US" sz="1600" b="1" dirty="0"/>
              <a:t> </a:t>
            </a:r>
            <a:r>
              <a:rPr lang="en-US" sz="1600" b="1" dirty="0" err="1"/>
              <a:t>lassan</a:t>
            </a:r>
            <a:r>
              <a:rPr lang="en-US" sz="1600" b="1" dirty="0"/>
              <a:t> </a:t>
            </a:r>
            <a:r>
              <a:rPr lang="en-US" sz="1600" b="1" dirty="0" err="1"/>
              <a:t>növekednek</a:t>
            </a:r>
            <a:r>
              <a:rPr lang="en-US" sz="1600" b="1" dirty="0"/>
              <a:t>, </a:t>
            </a:r>
            <a:r>
              <a:rPr lang="en-US" sz="1600" b="1" dirty="0" err="1"/>
              <a:t>föleg</a:t>
            </a:r>
            <a:r>
              <a:rPr lang="en-US" sz="1600" b="1" dirty="0"/>
              <a:t> a </a:t>
            </a:r>
            <a:r>
              <a:rPr lang="en-US" sz="1600" b="1" dirty="0" err="1"/>
              <a:t>nyersanyag</a:t>
            </a:r>
            <a:r>
              <a:rPr lang="en-US" sz="1600" b="1" dirty="0"/>
              <a:t> </a:t>
            </a:r>
            <a:r>
              <a:rPr lang="en-US" sz="1600" b="1" dirty="0" err="1"/>
              <a:t>és</a:t>
            </a:r>
            <a:r>
              <a:rPr lang="en-US" sz="1600" b="1" dirty="0"/>
              <a:t> </a:t>
            </a:r>
            <a:r>
              <a:rPr lang="en-US" sz="1600" b="1" dirty="0" err="1"/>
              <a:t>üzemanyag</a:t>
            </a:r>
            <a:r>
              <a:rPr lang="en-US" sz="1600" b="1" dirty="0"/>
              <a:t> </a:t>
            </a:r>
            <a:r>
              <a:rPr lang="en-US" sz="1600" b="1" dirty="0" err="1"/>
              <a:t>ár</a:t>
            </a:r>
            <a:r>
              <a:rPr lang="en-US" sz="1600" b="1" dirty="0"/>
              <a:t> </a:t>
            </a:r>
            <a:r>
              <a:rPr lang="en-US" sz="1600" b="1" dirty="0" err="1"/>
              <a:t>növekvések</a:t>
            </a:r>
            <a:r>
              <a:rPr lang="en-US" sz="1600" b="1" dirty="0"/>
              <a:t> </a:t>
            </a:r>
            <a:r>
              <a:rPr lang="en-US" sz="1600" b="1" dirty="0" err="1"/>
              <a:t>miatt</a:t>
            </a:r>
            <a:endParaRPr lang="hu-HU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600" b="1" dirty="0"/>
              <a:t>Részleteket a honlapon (</a:t>
            </a:r>
            <a:r>
              <a:rPr lang="hu-HU" sz="1600" b="1" dirty="0">
                <a:hlinkClick r:id="rId3"/>
              </a:rPr>
              <a:t>www.kmcssz.org</a:t>
            </a:r>
            <a:r>
              <a:rPr lang="hu-HU" sz="1600" b="1" dirty="0"/>
              <a:t>) megtalálhatóak a Gazdasági Hivatal jelentésében</a:t>
            </a:r>
            <a:endParaRPr lang="en-US" sz="1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355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KIHIVÁSAINK és GONDJAINK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36060"/>
            <a:ext cx="8915400" cy="4818527"/>
          </a:xfrm>
        </p:spPr>
        <p:txBody>
          <a:bodyPr>
            <a:normAutofit/>
          </a:bodyPr>
          <a:lstStyle/>
          <a:p>
            <a:r>
              <a:rPr lang="hu-HU" b="1" dirty="0"/>
              <a:t>Létszám növekedésünkre felkészülni</a:t>
            </a:r>
          </a:p>
          <a:p>
            <a:pPr lvl="1"/>
            <a:r>
              <a:rPr lang="hu-HU" b="1" dirty="0"/>
              <a:t>VK és más szövetségi események infrastukturája, stábja biztositása</a:t>
            </a:r>
          </a:p>
          <a:p>
            <a:pPr lvl="1"/>
            <a:r>
              <a:rPr lang="hu-HU" b="1" dirty="0"/>
              <a:t>Esetleges adminisztrativ fejlesztések – személyzet, módszerek</a:t>
            </a:r>
          </a:p>
          <a:p>
            <a:pPr lvl="1"/>
            <a:r>
              <a:rPr lang="hu-HU" b="1" dirty="0"/>
              <a:t>Kiemelt odafigyelés az új és alakuló csapatokra</a:t>
            </a:r>
          </a:p>
          <a:p>
            <a:r>
              <a:rPr lang="hu-HU" b="1" dirty="0"/>
              <a:t>Minöség megtartása/emelése</a:t>
            </a:r>
          </a:p>
          <a:p>
            <a:pPr lvl="1"/>
            <a:r>
              <a:rPr lang="hu-HU" b="1" dirty="0"/>
              <a:t>Csapat munkaterv, próbáztatás</a:t>
            </a:r>
          </a:p>
          <a:p>
            <a:pPr lvl="1"/>
            <a:r>
              <a:rPr lang="hu-HU" b="1" dirty="0"/>
              <a:t>Csapattáborok</a:t>
            </a:r>
          </a:p>
          <a:p>
            <a:r>
              <a:rPr lang="hu-HU" b="1" dirty="0"/>
              <a:t>A jól müködő szervezet/események/kezdeményezések lendületének megtartása</a:t>
            </a:r>
          </a:p>
          <a:p>
            <a:r>
              <a:rPr lang="hu-HU" b="1" dirty="0"/>
              <a:t>Stabil anyagi helyzetünk megőrzése</a:t>
            </a:r>
          </a:p>
          <a:p>
            <a:r>
              <a:rPr lang="hu-HU" b="1" dirty="0"/>
              <a:t>Őrségváltás zökenőmentes beinditása/levezetése</a:t>
            </a:r>
          </a:p>
          <a:p>
            <a:r>
              <a:rPr lang="hu-HU" b="1" dirty="0"/>
              <a:t>Testvérszövetségekkel kapcsolataink </a:t>
            </a:r>
            <a:r>
              <a:rPr lang="hu-HU" b="1"/>
              <a:t>tovább elmélyitése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3718" y="779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3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ZÁRÓ GONDOLATOK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43270"/>
            <a:ext cx="8915400" cy="4903303"/>
          </a:xfrm>
        </p:spPr>
        <p:txBody>
          <a:bodyPr>
            <a:normAutofit fontScale="62500" lnSpcReduction="20000"/>
          </a:bodyPr>
          <a:lstStyle/>
          <a:p>
            <a:r>
              <a:rPr lang="en-US" sz="3800" b="1" dirty="0" err="1"/>
              <a:t>Ebben</a:t>
            </a:r>
            <a:r>
              <a:rPr lang="en-US" sz="3800" b="1" dirty="0"/>
              <a:t> a </a:t>
            </a:r>
            <a:r>
              <a:rPr lang="en-US" sz="3800" b="1" dirty="0" err="1"/>
              <a:t>helyzetben</a:t>
            </a:r>
            <a:r>
              <a:rPr lang="en-US" sz="3800" b="1" dirty="0"/>
              <a:t> </a:t>
            </a:r>
            <a:r>
              <a:rPr lang="en-US" sz="3800" b="1" dirty="0" err="1"/>
              <a:t>kellene</a:t>
            </a:r>
            <a:r>
              <a:rPr lang="en-US" sz="3800" b="1" dirty="0"/>
              <a:t> </a:t>
            </a:r>
            <a:r>
              <a:rPr lang="en-US" sz="3800" b="1" dirty="0" err="1"/>
              <a:t>tudatosítanunk</a:t>
            </a:r>
            <a:r>
              <a:rPr lang="en-US" sz="3800" b="1" dirty="0"/>
              <a:t> </a:t>
            </a:r>
            <a:r>
              <a:rPr lang="en-US" sz="3800" b="1" dirty="0" err="1"/>
              <a:t>Babitsnak</a:t>
            </a:r>
            <a:r>
              <a:rPr lang="en-US" sz="3800" b="1" dirty="0"/>
              <a:t> a </a:t>
            </a:r>
            <a:r>
              <a:rPr lang="en-US" sz="3800" b="1" dirty="0" err="1"/>
              <a:t>magyar</a:t>
            </a:r>
            <a:r>
              <a:rPr lang="en-US" sz="3800" b="1" dirty="0"/>
              <a:t> </a:t>
            </a:r>
            <a:r>
              <a:rPr lang="en-US" sz="3800" b="1" dirty="0" err="1"/>
              <a:t>jellemről</a:t>
            </a:r>
            <a:r>
              <a:rPr lang="en-US" sz="3800" b="1" dirty="0"/>
              <a:t> 1939-ben </a:t>
            </a:r>
            <a:r>
              <a:rPr lang="en-US" sz="3800" b="1" dirty="0" err="1"/>
              <a:t>írott</a:t>
            </a:r>
            <a:r>
              <a:rPr lang="en-US" sz="3800" b="1" dirty="0"/>
              <a:t> </a:t>
            </a:r>
            <a:r>
              <a:rPr lang="en-US" sz="3800" b="1" dirty="0" err="1"/>
              <a:t>tanítását</a:t>
            </a:r>
            <a:r>
              <a:rPr lang="en-US" sz="3800" b="1" dirty="0"/>
              <a:t>, </a:t>
            </a:r>
            <a:r>
              <a:rPr lang="en-US" sz="3800" b="1" dirty="0" err="1"/>
              <a:t>amelyből</a:t>
            </a:r>
            <a:r>
              <a:rPr lang="en-US" sz="3800" b="1" dirty="0"/>
              <a:t> </a:t>
            </a:r>
            <a:r>
              <a:rPr lang="en-US" sz="3800" b="1" dirty="0" err="1"/>
              <a:t>csak</a:t>
            </a:r>
            <a:r>
              <a:rPr lang="en-US" sz="3800" b="1" dirty="0"/>
              <a:t> </a:t>
            </a:r>
            <a:r>
              <a:rPr lang="en-US" sz="3800" b="1" dirty="0" err="1"/>
              <a:t>pár</a:t>
            </a:r>
            <a:r>
              <a:rPr lang="en-US" sz="3800" b="1" dirty="0"/>
              <a:t> </a:t>
            </a:r>
            <a:r>
              <a:rPr lang="en-US" sz="3800" b="1" dirty="0" err="1"/>
              <a:t>mondatot</a:t>
            </a:r>
            <a:r>
              <a:rPr lang="en-US" sz="3800" b="1" dirty="0"/>
              <a:t> </a:t>
            </a:r>
            <a:r>
              <a:rPr lang="en-US" sz="3800" b="1" dirty="0" err="1"/>
              <a:t>idézek</a:t>
            </a:r>
            <a:r>
              <a:rPr lang="en-US" sz="3800" b="1" dirty="0"/>
              <a:t>. </a:t>
            </a:r>
            <a:r>
              <a:rPr lang="en-US" sz="3800" b="1" i="1" dirty="0"/>
              <a:t>„</a:t>
            </a:r>
            <a:r>
              <a:rPr lang="en-US" sz="3800" b="1" i="1" dirty="0" err="1"/>
              <a:t>Nemzet</a:t>
            </a:r>
            <a:r>
              <a:rPr lang="en-US" sz="3800" b="1" i="1" dirty="0"/>
              <a:t> </a:t>
            </a:r>
            <a:r>
              <a:rPr lang="en-US" sz="3800" b="1" i="1" dirty="0" err="1"/>
              <a:t>vagyunk</a:t>
            </a:r>
            <a:r>
              <a:rPr lang="en-US" sz="3800" b="1" i="1" dirty="0"/>
              <a:t>, a </a:t>
            </a:r>
            <a:r>
              <a:rPr lang="en-US" sz="3800" b="1" i="1" dirty="0" err="1"/>
              <a:t>szó</a:t>
            </a:r>
            <a:r>
              <a:rPr lang="en-US" sz="3800" b="1" i="1" dirty="0"/>
              <a:t> </a:t>
            </a:r>
            <a:r>
              <a:rPr lang="en-US" sz="3800" b="1" i="1" dirty="0" err="1"/>
              <a:t>régi</a:t>
            </a:r>
            <a:r>
              <a:rPr lang="en-US" sz="3800" b="1" i="1" dirty="0"/>
              <a:t>, </a:t>
            </a:r>
            <a:r>
              <a:rPr lang="en-US" sz="3800" b="1" i="1" dirty="0" err="1"/>
              <a:t>szellemi</a:t>
            </a:r>
            <a:r>
              <a:rPr lang="en-US" sz="3800" b="1" i="1" dirty="0"/>
              <a:t>, </a:t>
            </a:r>
            <a:r>
              <a:rPr lang="en-US" sz="3800" b="1" i="1" dirty="0" err="1"/>
              <a:t>jogi</a:t>
            </a:r>
            <a:r>
              <a:rPr lang="en-US" sz="3800" b="1" i="1" dirty="0"/>
              <a:t>, </a:t>
            </a:r>
            <a:r>
              <a:rPr lang="en-US" sz="3800" b="1" i="1" dirty="0" err="1"/>
              <a:t>erkölcsi</a:t>
            </a:r>
            <a:r>
              <a:rPr lang="en-US" sz="3800" b="1" i="1" dirty="0"/>
              <a:t> </a:t>
            </a:r>
            <a:r>
              <a:rPr lang="en-US" sz="3800" b="1" i="1" dirty="0" err="1"/>
              <a:t>értelmében</a:t>
            </a:r>
            <a:r>
              <a:rPr lang="en-US" sz="3800" b="1" i="1" dirty="0"/>
              <a:t>; </a:t>
            </a:r>
            <a:r>
              <a:rPr lang="en-US" sz="3800" b="1" i="1" dirty="0" err="1"/>
              <a:t>nem</a:t>
            </a:r>
            <a:r>
              <a:rPr lang="en-US" sz="3800" b="1" i="1" dirty="0"/>
              <a:t> </a:t>
            </a:r>
            <a:r>
              <a:rPr lang="en-US" sz="3800" b="1" i="1" dirty="0" err="1"/>
              <a:t>pedig</a:t>
            </a:r>
            <a:r>
              <a:rPr lang="en-US" sz="3800" b="1" i="1" dirty="0"/>
              <a:t> </a:t>
            </a:r>
            <a:r>
              <a:rPr lang="en-US" sz="3800" b="1" i="1" dirty="0" err="1"/>
              <a:t>faj</a:t>
            </a:r>
            <a:r>
              <a:rPr lang="en-US" sz="3800" b="1" i="1" dirty="0"/>
              <a:t> a </a:t>
            </a:r>
            <a:r>
              <a:rPr lang="en-US" sz="3800" b="1" i="1" dirty="0" err="1"/>
              <a:t>tülekedő</a:t>
            </a:r>
            <a:r>
              <a:rPr lang="en-US" sz="3800" b="1" i="1" dirty="0"/>
              <a:t> </a:t>
            </a:r>
            <a:r>
              <a:rPr lang="en-US" sz="3800" b="1" i="1" dirty="0" err="1"/>
              <a:t>fajok</a:t>
            </a:r>
            <a:r>
              <a:rPr lang="en-US" sz="3800" b="1" i="1" dirty="0"/>
              <a:t> </a:t>
            </a:r>
            <a:r>
              <a:rPr lang="en-US" sz="3800" b="1" i="1" dirty="0" err="1"/>
              <a:t>között</a:t>
            </a:r>
            <a:r>
              <a:rPr lang="en-US" sz="3800" b="1" i="1" dirty="0"/>
              <a:t>, se </a:t>
            </a:r>
            <a:r>
              <a:rPr lang="en-US" sz="3800" b="1" i="1" dirty="0" err="1"/>
              <a:t>nem</a:t>
            </a:r>
            <a:r>
              <a:rPr lang="en-US" sz="3800" b="1" i="1" dirty="0"/>
              <a:t> </a:t>
            </a:r>
            <a:r>
              <a:rPr lang="en-US" sz="3800" b="1" i="1" dirty="0" err="1"/>
              <a:t>valami</a:t>
            </a:r>
            <a:r>
              <a:rPr lang="en-US" sz="3800" b="1" i="1" dirty="0"/>
              <a:t> </a:t>
            </a:r>
            <a:r>
              <a:rPr lang="en-US" sz="3800" b="1" i="1" dirty="0" err="1"/>
              <a:t>kicsiny</a:t>
            </a:r>
            <a:r>
              <a:rPr lang="en-US" sz="3800" b="1" i="1" dirty="0"/>
              <a:t> </a:t>
            </a:r>
            <a:r>
              <a:rPr lang="en-US" sz="3800" b="1" i="1" dirty="0" err="1"/>
              <a:t>erőlködés</a:t>
            </a:r>
            <a:r>
              <a:rPr lang="en-US" sz="3800" b="1" i="1" dirty="0"/>
              <a:t> a </a:t>
            </a:r>
            <a:r>
              <a:rPr lang="en-US" sz="3800" b="1" i="1" dirty="0" err="1"/>
              <a:t>nagy</a:t>
            </a:r>
            <a:r>
              <a:rPr lang="en-US" sz="3800" b="1" i="1" dirty="0"/>
              <a:t> </a:t>
            </a:r>
            <a:r>
              <a:rPr lang="en-US" sz="3800" b="1" i="1" dirty="0" err="1"/>
              <a:t>erők</a:t>
            </a:r>
            <a:r>
              <a:rPr lang="en-US" sz="3800" b="1" i="1" dirty="0"/>
              <a:t> </a:t>
            </a:r>
            <a:r>
              <a:rPr lang="en-US" sz="3800" b="1" i="1" dirty="0" err="1"/>
              <a:t>félelmes</a:t>
            </a:r>
            <a:r>
              <a:rPr lang="en-US" sz="3800" b="1" i="1" dirty="0"/>
              <a:t> </a:t>
            </a:r>
            <a:r>
              <a:rPr lang="en-US" sz="3800" b="1" i="1" dirty="0" err="1"/>
              <a:t>csataterén</a:t>
            </a:r>
            <a:r>
              <a:rPr lang="en-US" sz="3800" b="1" i="1" dirty="0"/>
              <a:t>. </a:t>
            </a:r>
            <a:r>
              <a:rPr lang="en-US" sz="3800" b="1" i="1" dirty="0" err="1"/>
              <a:t>Csak</a:t>
            </a:r>
            <a:r>
              <a:rPr lang="en-US" sz="3800" b="1" i="1" dirty="0"/>
              <a:t> </a:t>
            </a:r>
            <a:r>
              <a:rPr lang="en-US" sz="3800" b="1" i="1" dirty="0" err="1"/>
              <a:t>nem</a:t>
            </a:r>
            <a:r>
              <a:rPr lang="en-US" sz="3800" b="1" i="1" dirty="0"/>
              <a:t> </a:t>
            </a:r>
            <a:r>
              <a:rPr lang="en-US" sz="3800" b="1" i="1" dirty="0" err="1"/>
              <a:t>akarunk</a:t>
            </a:r>
            <a:r>
              <a:rPr lang="en-US" sz="3800" b="1" i="1" dirty="0"/>
              <a:t> </a:t>
            </a:r>
            <a:r>
              <a:rPr lang="en-US" sz="3800" b="1" i="1" dirty="0" err="1"/>
              <a:t>ilyenné</a:t>
            </a:r>
            <a:r>
              <a:rPr lang="en-US" sz="3800" b="1" i="1" dirty="0"/>
              <a:t> </a:t>
            </a:r>
            <a:r>
              <a:rPr lang="en-US" sz="3800" b="1" i="1" dirty="0" err="1"/>
              <a:t>válni</a:t>
            </a:r>
            <a:r>
              <a:rPr lang="en-US" sz="3800" b="1" i="1" dirty="0"/>
              <a:t>? Meg </a:t>
            </a:r>
            <a:r>
              <a:rPr lang="en-US" sz="3800" b="1" i="1" dirty="0" err="1"/>
              <a:t>kell</a:t>
            </a:r>
            <a:r>
              <a:rPr lang="en-US" sz="3800" b="1" i="1" dirty="0"/>
              <a:t> </a:t>
            </a:r>
            <a:r>
              <a:rPr lang="en-US" sz="3800" b="1" i="1" dirty="0" err="1"/>
              <a:t>maradnunk</a:t>
            </a:r>
            <a:r>
              <a:rPr lang="en-US" sz="3800" b="1" i="1" dirty="0"/>
              <a:t> </a:t>
            </a:r>
            <a:r>
              <a:rPr lang="en-US" sz="3800" b="1" i="1" dirty="0" err="1"/>
              <a:t>nemzetnek</a:t>
            </a:r>
            <a:r>
              <a:rPr lang="en-US" sz="3800" b="1" i="1" dirty="0"/>
              <a:t>, </a:t>
            </a:r>
            <a:r>
              <a:rPr lang="en-US" sz="3800" b="1" i="1" dirty="0" err="1"/>
              <a:t>léleknek</a:t>
            </a:r>
            <a:r>
              <a:rPr lang="en-US" sz="3800" b="1" i="1" dirty="0"/>
              <a:t>, </a:t>
            </a:r>
            <a:r>
              <a:rPr lang="en-US" sz="3800" b="1" i="1" dirty="0" err="1"/>
              <a:t>szabadnak</a:t>
            </a:r>
            <a:r>
              <a:rPr lang="en-US" sz="3800" b="1" i="1" dirty="0"/>
              <a:t>, </a:t>
            </a:r>
            <a:r>
              <a:rPr lang="en-US" sz="3800" b="1" i="1" dirty="0" err="1"/>
              <a:t>nemesnek</a:t>
            </a:r>
            <a:r>
              <a:rPr lang="en-US" sz="3800" b="1" i="1" dirty="0"/>
              <a:t>, </a:t>
            </a:r>
            <a:r>
              <a:rPr lang="en-US" sz="3800" b="1" i="1" dirty="0" err="1"/>
              <a:t>alkotónak</a:t>
            </a:r>
            <a:r>
              <a:rPr lang="en-US" sz="3800" b="1" i="1" dirty="0"/>
              <a:t>, </a:t>
            </a:r>
            <a:r>
              <a:rPr lang="en-US" sz="3800" b="1" i="1" dirty="0" err="1"/>
              <a:t>keleti</a:t>
            </a:r>
            <a:r>
              <a:rPr lang="en-US" sz="3800" b="1" i="1" dirty="0"/>
              <a:t> </a:t>
            </a:r>
            <a:r>
              <a:rPr lang="en-US" sz="3800" b="1" i="1" dirty="0" err="1"/>
              <a:t>nyugalomban</a:t>
            </a:r>
            <a:r>
              <a:rPr lang="en-US" sz="3800" b="1" i="1" dirty="0"/>
              <a:t>, </a:t>
            </a:r>
            <a:r>
              <a:rPr lang="en-US" sz="3800" b="1" i="1" dirty="0" err="1"/>
              <a:t>mely</a:t>
            </a:r>
            <a:r>
              <a:rPr lang="en-US" sz="3800" b="1" i="1" dirty="0"/>
              <a:t> </a:t>
            </a:r>
            <a:r>
              <a:rPr lang="en-US" sz="3800" b="1" i="1" dirty="0" err="1"/>
              <a:t>mindenkivel</a:t>
            </a:r>
            <a:r>
              <a:rPr lang="en-US" sz="3800" b="1" i="1" dirty="0"/>
              <a:t> </a:t>
            </a:r>
            <a:r>
              <a:rPr lang="en-US" sz="3800" b="1" i="1" dirty="0" err="1"/>
              <a:t>dacol</a:t>
            </a:r>
            <a:r>
              <a:rPr lang="en-US" sz="3800" b="1" i="1" dirty="0"/>
              <a:t>, </a:t>
            </a:r>
            <a:r>
              <a:rPr lang="en-US" sz="3800" b="1" i="1" dirty="0" err="1"/>
              <a:t>szellemi</a:t>
            </a:r>
            <a:r>
              <a:rPr lang="en-US" sz="3800" b="1" i="1" dirty="0"/>
              <a:t> </a:t>
            </a:r>
            <a:r>
              <a:rPr lang="en-US" sz="3800" b="1" i="1" dirty="0" err="1"/>
              <a:t>erőben</a:t>
            </a:r>
            <a:r>
              <a:rPr lang="en-US" sz="3800" b="1" i="1" dirty="0"/>
              <a:t>, </a:t>
            </a:r>
            <a:r>
              <a:rPr lang="en-US" sz="3800" b="1" i="1" dirty="0" err="1"/>
              <a:t>mely</a:t>
            </a:r>
            <a:r>
              <a:rPr lang="en-US" sz="3800" b="1" i="1" dirty="0"/>
              <a:t> </a:t>
            </a:r>
            <a:r>
              <a:rPr lang="en-US" sz="3800" b="1" i="1" dirty="0" err="1"/>
              <a:t>senkinél</a:t>
            </a:r>
            <a:r>
              <a:rPr lang="en-US" sz="3800" b="1" i="1" dirty="0"/>
              <a:t> </a:t>
            </a:r>
            <a:r>
              <a:rPr lang="en-US" sz="3800" b="1" i="1" dirty="0" err="1"/>
              <a:t>sem</a:t>
            </a:r>
            <a:r>
              <a:rPr lang="en-US" sz="3800" b="1" i="1" dirty="0"/>
              <a:t> </a:t>
            </a:r>
            <a:r>
              <a:rPr lang="en-US" sz="3800" b="1" i="1" dirty="0" err="1"/>
              <a:t>érzi</a:t>
            </a:r>
            <a:r>
              <a:rPr lang="en-US" sz="3800" b="1" i="1" dirty="0"/>
              <a:t> </a:t>
            </a:r>
            <a:r>
              <a:rPr lang="en-US" sz="3800" b="1" i="1" dirty="0" err="1"/>
              <a:t>hátrább</a:t>
            </a:r>
            <a:r>
              <a:rPr lang="en-US" sz="3800" b="1" i="1" dirty="0"/>
              <a:t> </a:t>
            </a:r>
            <a:r>
              <a:rPr lang="en-US" sz="3800" b="1" i="1" dirty="0" err="1"/>
              <a:t>magát</a:t>
            </a:r>
            <a:r>
              <a:rPr lang="en-US" sz="3800" b="1" i="1" dirty="0"/>
              <a:t>. </a:t>
            </a:r>
            <a:r>
              <a:rPr lang="en-US" sz="3800" b="1" i="1" dirty="0" err="1"/>
              <a:t>Nem</a:t>
            </a:r>
            <a:r>
              <a:rPr lang="en-US" sz="3800" b="1" i="1" dirty="0"/>
              <a:t> </a:t>
            </a:r>
            <a:r>
              <a:rPr lang="en-US" sz="3800" b="1" i="1" dirty="0" err="1"/>
              <a:t>átváltozásra</a:t>
            </a:r>
            <a:r>
              <a:rPr lang="en-US" sz="3800" b="1" i="1" dirty="0"/>
              <a:t>, </a:t>
            </a:r>
            <a:r>
              <a:rPr lang="en-US" sz="3800" b="1" i="1" dirty="0" err="1"/>
              <a:t>magunkból</a:t>
            </a:r>
            <a:r>
              <a:rPr lang="en-US" sz="3800" b="1" i="1" dirty="0"/>
              <a:t> </a:t>
            </a:r>
            <a:r>
              <a:rPr lang="en-US" sz="3800" b="1" i="1" dirty="0" err="1"/>
              <a:t>való</a:t>
            </a:r>
            <a:r>
              <a:rPr lang="en-US" sz="3800" b="1" i="1" dirty="0"/>
              <a:t> </a:t>
            </a:r>
            <a:r>
              <a:rPr lang="en-US" sz="3800" b="1" i="1" dirty="0" err="1"/>
              <a:t>kikelésre</a:t>
            </a:r>
            <a:r>
              <a:rPr lang="en-US" sz="3800" b="1" i="1" dirty="0"/>
              <a:t> van </a:t>
            </a:r>
            <a:r>
              <a:rPr lang="en-US" sz="3800" b="1" i="1" dirty="0" err="1"/>
              <a:t>szükségünk</a:t>
            </a:r>
            <a:r>
              <a:rPr lang="en-US" sz="3800" b="1" i="1" dirty="0"/>
              <a:t>. </a:t>
            </a:r>
            <a:r>
              <a:rPr lang="en-US" sz="3800" b="1" i="1" dirty="0" err="1"/>
              <a:t>Inkább</a:t>
            </a:r>
            <a:r>
              <a:rPr lang="en-US" sz="3800" b="1" i="1" dirty="0"/>
              <a:t> </a:t>
            </a:r>
            <a:r>
              <a:rPr lang="en-US" sz="3800" b="1" i="1" dirty="0" err="1"/>
              <a:t>magunkhoz</a:t>
            </a:r>
            <a:r>
              <a:rPr lang="en-US" sz="3800" b="1" i="1" dirty="0"/>
              <a:t> </a:t>
            </a:r>
            <a:r>
              <a:rPr lang="en-US" sz="3800" b="1" i="1" dirty="0" err="1"/>
              <a:t>való</a:t>
            </a:r>
            <a:r>
              <a:rPr lang="en-US" sz="3800" b="1" i="1" dirty="0"/>
              <a:t> </a:t>
            </a:r>
            <a:r>
              <a:rPr lang="en-US" sz="3800" b="1" i="1" dirty="0" err="1"/>
              <a:t>visszatérésre</a:t>
            </a:r>
            <a:r>
              <a:rPr lang="en-US" sz="3800" b="1" i="1" dirty="0"/>
              <a:t>. </a:t>
            </a:r>
            <a:r>
              <a:rPr lang="en-US" sz="3800" b="1" i="1" dirty="0" err="1"/>
              <a:t>Magunkbaszállásra</a:t>
            </a:r>
            <a:r>
              <a:rPr lang="en-US" sz="3800" b="1" i="1" dirty="0"/>
              <a:t>.”</a:t>
            </a:r>
            <a:endParaRPr lang="en-US" sz="3800" b="1" dirty="0"/>
          </a:p>
          <a:p>
            <a:endParaRPr lang="hu-HU" dirty="0"/>
          </a:p>
          <a:p>
            <a:r>
              <a:rPr lang="hu-HU" sz="3800" b="1" dirty="0"/>
              <a:t>A fenti gondolat ugy mint magyar és mint cserkész a mai helyzetünkben mindanyiunknak szól.</a:t>
            </a:r>
            <a:endParaRPr lang="en-US" sz="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0612" y="779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650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ÉS MOST KÖVETKEZIK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b="1" dirty="0"/>
              <a:t>Alelnökünk – Dömötör Gábor</a:t>
            </a:r>
          </a:p>
          <a:p>
            <a:r>
              <a:rPr lang="hu-HU" sz="2800" b="1" dirty="0"/>
              <a:t>Főtitkárunk – Szórád Gábor</a:t>
            </a:r>
          </a:p>
          <a:p>
            <a:r>
              <a:rPr lang="hu-HU" sz="2800" b="1" dirty="0"/>
              <a:t>Vezetőtisztünk – Szentkirályi Pál</a:t>
            </a:r>
            <a:endParaRPr lang="en-US" sz="2800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368336"/>
              </p:ext>
            </p:extLst>
          </p:nvPr>
        </p:nvGraphicFramePr>
        <p:xfrm>
          <a:off x="4731026" y="4294580"/>
          <a:ext cx="3472649" cy="2133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Bitmap Image" r:id="rId3" imgW="5038560" imgH="3095640" progId="Paint.Picture">
                  <p:embed/>
                </p:oleObj>
              </mc:Choice>
              <mc:Fallback>
                <p:oleObj name="Bitmap Image" r:id="rId3" imgW="5038560" imgH="3095640" progId="Paint.Picture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1026" y="4294580"/>
                        <a:ext cx="3472649" cy="21334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--HungaryMCfleurdel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211" y="4773497"/>
            <a:ext cx="260023" cy="33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376" y="779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597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0612" y="7799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14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9323" y="1371848"/>
            <a:ext cx="4047403" cy="4033706"/>
          </a:xfrm>
        </p:spPr>
      </p:pic>
    </p:spTree>
    <p:extLst>
      <p:ext uri="{BB962C8B-B14F-4D97-AF65-F5344CB8AC3E}">
        <p14:creationId xmlns:p14="http://schemas.microsoft.com/office/powerpoint/2010/main" val="342113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BEINDITÓ GONDOLATOK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b="1" dirty="0"/>
              <a:t>„Kultúrát nem lehet örökölni. Az elődök kultúrája egykettőre elpárolog, ha minden nemzedék újra meg újra meg nem szerzi magának" – Kodály Zoltán.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 </a:t>
            </a:r>
            <a:r>
              <a:rPr lang="hu-HU" sz="2400" b="1" dirty="0"/>
              <a:t>"Isten megadott nekünk mindent ezen a világon, hogy az életet széppé tehessük, de rajtunk múlik, hogy jól használjuk-e adományait. Igyekezzél hasznára lenni másoknak!„ – Lord Robert Baden-Powell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27847" y="77993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25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TARTALOM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68826"/>
            <a:ext cx="8915400" cy="3777622"/>
          </a:xfrm>
        </p:spPr>
        <p:txBody>
          <a:bodyPr>
            <a:noAutofit/>
          </a:bodyPr>
          <a:lstStyle/>
          <a:p>
            <a:r>
              <a:rPr lang="hu-HU" sz="2400" b="1" dirty="0"/>
              <a:t>KMCSSZ számokban</a:t>
            </a:r>
          </a:p>
          <a:p>
            <a:r>
              <a:rPr lang="hu-HU" sz="2400" b="1" dirty="0"/>
              <a:t>Kerületek és körzetek</a:t>
            </a:r>
          </a:p>
          <a:p>
            <a:r>
              <a:rPr lang="hu-HU" sz="2400" b="1" dirty="0"/>
              <a:t>Csapataink</a:t>
            </a:r>
          </a:p>
          <a:p>
            <a:r>
              <a:rPr lang="hu-HU" sz="2400" b="1" dirty="0"/>
              <a:t>Testvérszövetségek</a:t>
            </a:r>
          </a:p>
          <a:p>
            <a:r>
              <a:rPr lang="hu-HU" sz="2400" b="1" dirty="0"/>
              <a:t>Évfordulók</a:t>
            </a:r>
          </a:p>
          <a:p>
            <a:r>
              <a:rPr lang="hu-HU" sz="2400" b="1" dirty="0"/>
              <a:t>Hallotaink</a:t>
            </a:r>
          </a:p>
          <a:p>
            <a:r>
              <a:rPr lang="hu-HU" sz="2400" b="1" dirty="0"/>
              <a:t>Anyagi helyzetünk</a:t>
            </a:r>
          </a:p>
          <a:p>
            <a:r>
              <a:rPr lang="hu-HU" sz="2400" b="1" dirty="0"/>
              <a:t>Kihivásaink és gondjaink</a:t>
            </a:r>
          </a:p>
          <a:p>
            <a:r>
              <a:rPr lang="hu-HU" sz="2400" b="1" dirty="0"/>
              <a:t>Záró gondolatok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95082" y="7933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033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A KMCSSZ SZÁMOKBAN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3674"/>
            <a:ext cx="8915400" cy="3777622"/>
          </a:xfrm>
        </p:spPr>
        <p:txBody>
          <a:bodyPr>
            <a:normAutofit/>
          </a:bodyPr>
          <a:lstStyle/>
          <a:p>
            <a:r>
              <a:rPr lang="hu-HU" b="1" dirty="0"/>
              <a:t>Szövetségünk növekedést mutatt amelyet részben a Csapatfejlesztési VT és segitői kemény munkáját dicséri</a:t>
            </a:r>
          </a:p>
          <a:p>
            <a:r>
              <a:rPr lang="hu-HU" b="1" dirty="0"/>
              <a:t>Csapatok – összessen 68</a:t>
            </a:r>
          </a:p>
          <a:p>
            <a:pPr lvl="1"/>
            <a:r>
              <a:rPr lang="hu-HU" b="1" dirty="0"/>
              <a:t>62 leigazolt működő csapat, 2 működő ideiglenesen igazolt csapat, 4 alakulóban lévő csapat, 1 szünetelő csapat</a:t>
            </a:r>
          </a:p>
          <a:p>
            <a:pPr lvl="1"/>
            <a:r>
              <a:rPr lang="hu-HU" b="1" dirty="0"/>
              <a:t>Végleges leigazolást kapott a 9. sz. Jámbor Lajos vcscs. (Venice, FL) és az 50. sz. Kossuth Lajos vcscs. (London, Anglia)</a:t>
            </a:r>
          </a:p>
          <a:p>
            <a:pPr lvl="1"/>
            <a:r>
              <a:rPr lang="hu-HU" b="1" dirty="0"/>
              <a:t>Ideiglenes leigazolást kapott a san diego-i Mindszenty József vcscs. és a nürnbergi Ajtosi Dürer Albrecht vcscs.</a:t>
            </a:r>
          </a:p>
          <a:p>
            <a:pPr lvl="1"/>
            <a:r>
              <a:rPr lang="hu-HU" b="1" dirty="0"/>
              <a:t>Alakuló csapatok: Edmonton, AL, Portland, OR, Seattle, WA és Vancouver, BC</a:t>
            </a:r>
          </a:p>
          <a:p>
            <a:r>
              <a:rPr lang="hu-HU" b="1" dirty="0"/>
              <a:t>Létszámunk emelkedése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00954" y="77993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26618"/>
              </p:ext>
            </p:extLst>
          </p:nvPr>
        </p:nvGraphicFramePr>
        <p:xfrm>
          <a:off x="3080866" y="4995832"/>
          <a:ext cx="812800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4068769991"/>
                    </a:ext>
                  </a:extLst>
                </a:gridCol>
                <a:gridCol w="1480075">
                  <a:extLst>
                    <a:ext uri="{9D8B030D-6E8A-4147-A177-3AD203B41FA5}">
                      <a16:colId xmlns:a16="http://schemas.microsoft.com/office/drawing/2014/main" val="2437131051"/>
                    </a:ext>
                  </a:extLst>
                </a:gridCol>
                <a:gridCol w="1229259">
                  <a:extLst>
                    <a:ext uri="{9D8B030D-6E8A-4147-A177-3AD203B41FA5}">
                      <a16:colId xmlns:a16="http://schemas.microsoft.com/office/drawing/2014/main" val="55330192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9657462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98353545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353741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b="1" u="sng" dirty="0"/>
                        <a:t>ÉV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u="sng" dirty="0"/>
                        <a:t>2012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u="sng" dirty="0"/>
                        <a:t>2013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u="sng" dirty="0"/>
                        <a:t>2014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u="sng" dirty="0"/>
                        <a:t>2015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u="sng" dirty="0"/>
                        <a:t>2016</a:t>
                      </a:r>
                      <a:endParaRPr lang="en-US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854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LÉTSZÁM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2250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2400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2480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2600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2650 (előzetes)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82313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08830" y="6293222"/>
            <a:ext cx="42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évi 4% emelkedés</a:t>
            </a:r>
            <a:endParaRPr lang="en-US" b="1" dirty="0"/>
          </a:p>
        </p:txBody>
      </p:sp>
      <p:cxnSp>
        <p:nvCxnSpPr>
          <p:cNvPr id="8" name="Straight Arrow Connector 7"/>
          <p:cNvCxnSpPr>
            <a:cxnSpLocks/>
            <a:endCxn id="4" idx="1"/>
          </p:cNvCxnSpPr>
          <p:nvPr/>
        </p:nvCxnSpPr>
        <p:spPr>
          <a:xfrm flipH="1">
            <a:off x="4908830" y="6477888"/>
            <a:ext cx="100405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4" idx="3"/>
          </p:cNvCxnSpPr>
          <p:nvPr/>
        </p:nvCxnSpPr>
        <p:spPr>
          <a:xfrm flipV="1">
            <a:off x="8162365" y="6477888"/>
            <a:ext cx="1022629" cy="17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91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KERÜLETEINK és KÖRZETEINK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3636"/>
            <a:ext cx="8915400" cy="4858869"/>
          </a:xfrm>
        </p:spPr>
        <p:txBody>
          <a:bodyPr>
            <a:normAutofit lnSpcReduction="10000"/>
          </a:bodyPr>
          <a:lstStyle/>
          <a:p>
            <a:r>
              <a:rPr lang="hu-HU" b="1" dirty="0"/>
              <a:t>2016-ban úgy a Kerületi Parancsnokok mint a Körzeti Parancsnokok véleménye ki lett kérve egységeik müködéséről</a:t>
            </a:r>
          </a:p>
          <a:p>
            <a:r>
              <a:rPr lang="hu-HU" b="1" dirty="0"/>
              <a:t>Pozitiv megfigyelések</a:t>
            </a:r>
          </a:p>
          <a:p>
            <a:pPr lvl="1"/>
            <a:r>
              <a:rPr lang="hu-HU" b="1" dirty="0"/>
              <a:t>Nyelvtudás jó, több kirándulás van, OKP használata javul</a:t>
            </a:r>
          </a:p>
          <a:p>
            <a:pPr lvl="1"/>
            <a:r>
              <a:rPr lang="hu-HU" b="1" dirty="0"/>
              <a:t>Kerületi, körzeti, csapat szellem erősen felfelé ivel</a:t>
            </a:r>
          </a:p>
          <a:p>
            <a:pPr lvl="1"/>
            <a:r>
              <a:rPr lang="hu-HU" b="1" dirty="0"/>
              <a:t>A cserkészegységeink integrális részei a helyi magyar közösségeknek</a:t>
            </a:r>
          </a:p>
          <a:p>
            <a:r>
              <a:rPr lang="hu-HU" b="1" dirty="0"/>
              <a:t>Javulásra szorul</a:t>
            </a:r>
          </a:p>
          <a:p>
            <a:pPr lvl="1"/>
            <a:r>
              <a:rPr lang="hu-HU" b="1" dirty="0"/>
              <a:t>Munkaterv minösség erösitése</a:t>
            </a:r>
          </a:p>
          <a:p>
            <a:pPr lvl="1"/>
            <a:r>
              <a:rPr lang="hu-HU" b="1" dirty="0"/>
              <a:t>Próbáztatás rendszeresitése és tovább fejlesztése</a:t>
            </a:r>
          </a:p>
          <a:p>
            <a:pPr lvl="1"/>
            <a:r>
              <a:rPr lang="hu-HU" b="1" dirty="0"/>
              <a:t>Nem magyar közösségek szolgálata </a:t>
            </a:r>
          </a:p>
          <a:p>
            <a:pPr lvl="1"/>
            <a:r>
              <a:rPr lang="hu-HU" b="1" dirty="0"/>
              <a:t>Jellemneveléssel kapcsolatos kihivások aktiv figyelése és orvoslása</a:t>
            </a:r>
          </a:p>
          <a:p>
            <a:r>
              <a:rPr lang="hu-HU" b="1" dirty="0"/>
              <a:t>Léteznek ezenfelül egyes világrészeken helyi erős pozitiv és negativ befolyások amelyeket a kerületeknek/körzeteknek saját kezdeményezésükre kell felhasználni vagy orovosolni</a:t>
            </a:r>
          </a:p>
          <a:p>
            <a:endParaRPr lang="hu-HU" dirty="0"/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41294" y="779930"/>
            <a:ext cx="484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91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CSAPATAINK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07461"/>
            <a:ext cx="8915400" cy="5033679"/>
          </a:xfrm>
        </p:spPr>
        <p:txBody>
          <a:bodyPr>
            <a:normAutofit/>
          </a:bodyPr>
          <a:lstStyle/>
          <a:p>
            <a:r>
              <a:rPr lang="hu-HU" b="1" dirty="0"/>
              <a:t>A 2015-ös évi jelentések alapján</a:t>
            </a:r>
          </a:p>
          <a:p>
            <a:pPr lvl="1"/>
            <a:r>
              <a:rPr lang="hu-HU" b="1" dirty="0"/>
              <a:t>A kiscserkészek összlétszáma meghaladja a cserkészeket kb. 10%-a, igy biztositva van jövönk</a:t>
            </a:r>
          </a:p>
          <a:p>
            <a:pPr lvl="1"/>
            <a:r>
              <a:rPr lang="hu-HU" b="1" dirty="0"/>
              <a:t>Örseink létszama emelkedik</a:t>
            </a:r>
          </a:p>
          <a:p>
            <a:pPr lvl="1"/>
            <a:r>
              <a:rPr lang="hu-HU" b="1" dirty="0"/>
              <a:t>A vezetői felelösség megbeszélés most már legtöbb csapatnál rutin esemény</a:t>
            </a:r>
          </a:p>
          <a:p>
            <a:pPr lvl="1"/>
            <a:r>
              <a:rPr lang="hu-HU" b="1" dirty="0"/>
              <a:t>Gond, hogy csapataink egy részenek évi munkaterve nem kielégitő minőségű</a:t>
            </a:r>
          </a:p>
          <a:p>
            <a:pPr lvl="1"/>
            <a:r>
              <a:rPr lang="hu-HU" b="1" dirty="0"/>
              <a:t>Hangsúlyt kell tartani a próbáztatáson, a táborozáson. </a:t>
            </a:r>
          </a:p>
          <a:p>
            <a:r>
              <a:rPr lang="hu-HU" b="1" dirty="0"/>
              <a:t>Hangsúly pontok az elkövetkező két-négy évben</a:t>
            </a:r>
          </a:p>
          <a:p>
            <a:pPr lvl="1"/>
            <a:r>
              <a:rPr lang="hu-HU" b="1" dirty="0"/>
              <a:t>Örsi összejövetelek tartalmi minősége</a:t>
            </a:r>
          </a:p>
          <a:p>
            <a:pPr lvl="1"/>
            <a:r>
              <a:rPr lang="hu-HU" b="1" dirty="0"/>
              <a:t>Nyári táborok megtartása</a:t>
            </a:r>
          </a:p>
          <a:p>
            <a:pPr lvl="1"/>
            <a:r>
              <a:rPr lang="hu-HU" b="1" dirty="0"/>
              <a:t>Próbáztatás megerősitése</a:t>
            </a:r>
          </a:p>
          <a:p>
            <a:pPr lvl="1"/>
            <a:r>
              <a:rPr lang="hu-HU" b="1" dirty="0"/>
              <a:t>Lankadatlanul figyelünk továbbra is a magyar nyelv használatra és gyarapitásra ÉS megelözük az esetleges jellemnevelési, erkölcsi gondokat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47166" y="7933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299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MAGYAR CSERKÉSZ TESTVÉREINK</a:t>
            </a:r>
            <a:endParaRPr lang="en-US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03" y="395510"/>
            <a:ext cx="1383362" cy="12808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7848" y="8068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797321"/>
              </p:ext>
            </p:extLst>
          </p:nvPr>
        </p:nvGraphicFramePr>
        <p:xfrm>
          <a:off x="604692" y="1993503"/>
          <a:ext cx="4131081" cy="2578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4374">
                  <a:extLst>
                    <a:ext uri="{9D8B030D-6E8A-4147-A177-3AD203B41FA5}">
                      <a16:colId xmlns:a16="http://schemas.microsoft.com/office/drawing/2014/main" val="928755521"/>
                    </a:ext>
                  </a:extLst>
                </a:gridCol>
                <a:gridCol w="1219680">
                  <a:extLst>
                    <a:ext uri="{9D8B030D-6E8A-4147-A177-3AD203B41FA5}">
                      <a16:colId xmlns:a16="http://schemas.microsoft.com/office/drawing/2014/main" val="2937171436"/>
                    </a:ext>
                  </a:extLst>
                </a:gridCol>
                <a:gridCol w="1377027">
                  <a:extLst>
                    <a:ext uri="{9D8B030D-6E8A-4147-A177-3AD203B41FA5}">
                      <a16:colId xmlns:a16="http://schemas.microsoft.com/office/drawing/2014/main" val="1551408826"/>
                    </a:ext>
                  </a:extLst>
                </a:gridCol>
              </a:tblGrid>
              <a:tr h="368357"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SZÖVETSÉG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LÉTSZÁM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CSAPAT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794055"/>
                  </a:ext>
                </a:extLst>
              </a:tr>
              <a:tr h="368357">
                <a:tc>
                  <a:txBody>
                    <a:bodyPr/>
                    <a:lstStyle/>
                    <a:p>
                      <a:r>
                        <a:rPr lang="hu-HU" b="1" dirty="0"/>
                        <a:t>MCSSZ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9728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254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77244"/>
                  </a:ext>
                </a:extLst>
              </a:tr>
              <a:tr h="368357">
                <a:tc>
                  <a:txBody>
                    <a:bodyPr/>
                    <a:lstStyle/>
                    <a:p>
                      <a:r>
                        <a:rPr lang="hu-HU" b="1" dirty="0"/>
                        <a:t>KMCSSZ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2480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68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490890"/>
                  </a:ext>
                </a:extLst>
              </a:tr>
              <a:tr h="368357">
                <a:tc>
                  <a:txBody>
                    <a:bodyPr/>
                    <a:lstStyle/>
                    <a:p>
                      <a:r>
                        <a:rPr lang="hu-HU" b="1" dirty="0"/>
                        <a:t>RMCSSZ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2208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71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261358"/>
                  </a:ext>
                </a:extLst>
              </a:tr>
              <a:tr h="368357">
                <a:tc>
                  <a:txBody>
                    <a:bodyPr/>
                    <a:lstStyle/>
                    <a:p>
                      <a:r>
                        <a:rPr lang="hu-HU" b="1" dirty="0"/>
                        <a:t>SZMCS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1137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36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177833"/>
                  </a:ext>
                </a:extLst>
              </a:tr>
              <a:tr h="368357">
                <a:tc>
                  <a:txBody>
                    <a:bodyPr/>
                    <a:lstStyle/>
                    <a:p>
                      <a:r>
                        <a:rPr lang="hu-HU" b="1" dirty="0"/>
                        <a:t>KaMCSZ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373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12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981306"/>
                  </a:ext>
                </a:extLst>
              </a:tr>
              <a:tr h="368357">
                <a:tc>
                  <a:txBody>
                    <a:bodyPr/>
                    <a:lstStyle/>
                    <a:p>
                      <a:r>
                        <a:rPr lang="hu-HU" b="1" dirty="0"/>
                        <a:t>VMCSSZ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350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/>
                        <a:t>15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06121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94512" y="4714323"/>
            <a:ext cx="260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    </a:t>
            </a:r>
            <a:r>
              <a:rPr lang="hu-HU" b="1" dirty="0"/>
              <a:t>16266			456	</a:t>
            </a:r>
            <a:endParaRPr lang="en-US" b="1" dirty="0"/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274397"/>
              </p:ext>
            </p:extLst>
          </p:nvPr>
        </p:nvGraphicFramePr>
        <p:xfrm>
          <a:off x="4954130" y="1551754"/>
          <a:ext cx="7021485" cy="4304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828">
                  <a:extLst>
                    <a:ext uri="{9D8B030D-6E8A-4147-A177-3AD203B41FA5}">
                      <a16:colId xmlns:a16="http://schemas.microsoft.com/office/drawing/2014/main" val="2912200594"/>
                    </a:ext>
                  </a:extLst>
                </a:gridCol>
                <a:gridCol w="1214651">
                  <a:extLst>
                    <a:ext uri="{9D8B030D-6E8A-4147-A177-3AD203B41FA5}">
                      <a16:colId xmlns:a16="http://schemas.microsoft.com/office/drawing/2014/main" val="265053457"/>
                    </a:ext>
                  </a:extLst>
                </a:gridCol>
                <a:gridCol w="1204262">
                  <a:extLst>
                    <a:ext uri="{9D8B030D-6E8A-4147-A177-3AD203B41FA5}">
                      <a16:colId xmlns:a16="http://schemas.microsoft.com/office/drawing/2014/main" val="2990749805"/>
                    </a:ext>
                  </a:extLst>
                </a:gridCol>
                <a:gridCol w="1170248">
                  <a:extLst>
                    <a:ext uri="{9D8B030D-6E8A-4147-A177-3AD203B41FA5}">
                      <a16:colId xmlns:a16="http://schemas.microsoft.com/office/drawing/2014/main" val="1678831790"/>
                    </a:ext>
                  </a:extLst>
                </a:gridCol>
                <a:gridCol w="1170248">
                  <a:extLst>
                    <a:ext uri="{9D8B030D-6E8A-4147-A177-3AD203B41FA5}">
                      <a16:colId xmlns:a16="http://schemas.microsoft.com/office/drawing/2014/main" val="460247801"/>
                    </a:ext>
                  </a:extLst>
                </a:gridCol>
                <a:gridCol w="1170248">
                  <a:extLst>
                    <a:ext uri="{9D8B030D-6E8A-4147-A177-3AD203B41FA5}">
                      <a16:colId xmlns:a16="http://schemas.microsoft.com/office/drawing/2014/main" val="1744578703"/>
                    </a:ext>
                  </a:extLst>
                </a:gridCol>
              </a:tblGrid>
              <a:tr h="318884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MCSSZ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SZMCS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KáMCSSZ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RMCSSZ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VMCSSZ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681993"/>
                  </a:ext>
                </a:extLst>
              </a:tr>
              <a:tr h="318884">
                <a:tc>
                  <a:txBody>
                    <a:bodyPr/>
                    <a:lstStyle/>
                    <a:p>
                      <a:r>
                        <a:rPr lang="hu-HU" sz="1400" b="1" dirty="0"/>
                        <a:t>Elemzés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Fel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Lassan fel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Lassan fel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Fel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Lassan fel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674916"/>
                  </a:ext>
                </a:extLst>
              </a:tr>
              <a:tr h="558048">
                <a:tc>
                  <a:txBody>
                    <a:bodyPr/>
                    <a:lstStyle/>
                    <a:p>
                      <a:r>
                        <a:rPr lang="hu-HU" sz="1400" b="1" dirty="0"/>
                        <a:t>Elnökség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Új elnökség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Új elnök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Régi új elnök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Új elnök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Új elnök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781296"/>
                  </a:ext>
                </a:extLst>
              </a:tr>
              <a:tr h="797211">
                <a:tc>
                  <a:txBody>
                    <a:bodyPr/>
                    <a:lstStyle/>
                    <a:p>
                      <a:r>
                        <a:rPr lang="hu-HU" sz="1400" b="1" dirty="0"/>
                        <a:t>Hangulat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Átalakulás, átrendezés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Megtor-panás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Külső</a:t>
                      </a:r>
                      <a:r>
                        <a:rPr lang="hu-HU" sz="1400" b="1" baseline="0" dirty="0"/>
                        <a:t> hatások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Anyagiak rendezet-lenek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Rendrakás, optimizmus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075409"/>
                  </a:ext>
                </a:extLst>
              </a:tr>
              <a:tr h="797211">
                <a:tc>
                  <a:txBody>
                    <a:bodyPr/>
                    <a:lstStyle/>
                    <a:p>
                      <a:r>
                        <a:rPr lang="hu-HU" sz="1400" b="1" dirty="0"/>
                        <a:t>Kihivások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EFOP levezetése kulcs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Elöre haladás beinditása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Keseredés elkerülése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Rendszeres-ség kell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Potenciált kihasználni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929074"/>
                  </a:ext>
                </a:extLst>
              </a:tr>
              <a:tr h="1514701">
                <a:tc>
                  <a:txBody>
                    <a:bodyPr/>
                    <a:lstStyle/>
                    <a:p>
                      <a:r>
                        <a:rPr lang="hu-HU" sz="1400" b="1" dirty="0"/>
                        <a:t>Kihivások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Kommunikációs hiányságok,</a:t>
                      </a:r>
                      <a:r>
                        <a:rPr lang="hu-HU" sz="1400" b="1" baseline="0" dirty="0"/>
                        <a:t> </a:t>
                      </a:r>
                    </a:p>
                    <a:p>
                      <a:r>
                        <a:rPr lang="hu-HU" sz="1400" b="1" baseline="0" dirty="0"/>
                        <a:t>anyagi gondok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Kivándorlás,</a:t>
                      </a:r>
                    </a:p>
                    <a:p>
                      <a:r>
                        <a:rPr lang="hu-HU" sz="1400" b="1" dirty="0"/>
                        <a:t>Energia és akaraterő kell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Folytatni a növekvést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Nyiltság kell, kiszámithat-óság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b="1" dirty="0"/>
                        <a:t>Ide kell erönket összponto-sitani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362238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208531" y="6120002"/>
            <a:ext cx="5419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b="1" dirty="0"/>
              <a:t>További kihivás beinditani Horvátországot és Szlovéniát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5903" y="5325035"/>
            <a:ext cx="208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2015-ös</a:t>
            </a:r>
            <a:r>
              <a:rPr lang="hu-HU" dirty="0"/>
              <a:t> </a:t>
            </a:r>
            <a:r>
              <a:rPr lang="hu-HU" b="1" dirty="0"/>
              <a:t>adatok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85058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ÉVFORDULÓK (2016-2017)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530" y="1743636"/>
            <a:ext cx="8915400" cy="4684057"/>
          </a:xfrm>
        </p:spPr>
        <p:txBody>
          <a:bodyPr>
            <a:normAutofit/>
          </a:bodyPr>
          <a:lstStyle/>
          <a:p>
            <a:r>
              <a:rPr lang="hu-HU" b="1" dirty="0"/>
              <a:t>20 éves – 28. sz. Kölcsey Ferenc, Ottawa</a:t>
            </a:r>
          </a:p>
          <a:p>
            <a:r>
              <a:rPr lang="hu-HU" b="1" dirty="0"/>
              <a:t>25 éves – 79. sz. Kozma György, Innsbruck</a:t>
            </a:r>
          </a:p>
          <a:p>
            <a:r>
              <a:rPr lang="hu-HU" b="1" dirty="0"/>
              <a:t>30 éves – 18. sz. Bartok Béla, Buenos Aires</a:t>
            </a:r>
          </a:p>
          <a:p>
            <a:r>
              <a:rPr lang="hu-HU" b="1" dirty="0"/>
              <a:t>40 éves – 1 sz. Vezetőképző, Központ;                                                                  4. sz. Bátori József, Washington; 85. sz. Kodály Zoltán, Bern</a:t>
            </a:r>
          </a:p>
          <a:p>
            <a:r>
              <a:rPr lang="hu-HU" b="1" dirty="0"/>
              <a:t>50 éves – 46. sz. Bánffy Kata, New York; 58. sz. Toldi Miklós, Buffalo;                67. sz. Országh Ilona, München; 72. sz. Széchényi István, Bécs</a:t>
            </a:r>
          </a:p>
          <a:p>
            <a:r>
              <a:rPr lang="hu-HU" b="1" dirty="0"/>
              <a:t>60 éves – 6. sz. Gábor Áron, Garfield; 33. sz. Szilágyi Erzsébet, Cleveland</a:t>
            </a:r>
          </a:p>
          <a:p>
            <a:r>
              <a:rPr lang="hu-HU" b="1" dirty="0"/>
              <a:t>70 éves – 30. sz. Körösi Csoma Sándor, Sydney</a:t>
            </a:r>
          </a:p>
          <a:p>
            <a:pPr marL="0" indent="0">
              <a:buNone/>
            </a:pPr>
            <a:endParaRPr lang="hu-HU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160" y="930762"/>
            <a:ext cx="1171452" cy="11714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8463" y="2619258"/>
            <a:ext cx="1648720" cy="1502576"/>
          </a:xfrm>
          <a:prstGeom prst="rect">
            <a:avLst/>
          </a:prstGeom>
        </p:spPr>
      </p:pic>
      <p:pic>
        <p:nvPicPr>
          <p:cNvPr id="7" name="Picture 16" descr="C:\Users\Imre Lendvai-Lintner\AppData\Local\Microsoft\Windows\Temporary Internet Files\Content.IE5\O2ABCJYV\MC90032569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463" y="4836092"/>
            <a:ext cx="1201615" cy="147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1635" y="76939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61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u="sng" dirty="0"/>
              <a:t>HALLOTAINK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95720"/>
            <a:ext cx="4456008" cy="4831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/>
              <a:t>Dr. Bod Péterné, Nádory-Nagy Julianna cst., Sydney</a:t>
            </a:r>
          </a:p>
          <a:p>
            <a:pPr marL="0" indent="0">
              <a:buNone/>
            </a:pPr>
            <a:r>
              <a:rPr lang="hu-HU" b="1" dirty="0"/>
              <a:t>ifj. Bognár István fncs., Montreal</a:t>
            </a:r>
          </a:p>
          <a:p>
            <a:pPr marL="0" indent="0">
              <a:buNone/>
            </a:pPr>
            <a:r>
              <a:rPr lang="hu-HU" b="1" dirty="0"/>
              <a:t>Detre Csaba fncs., Montreal</a:t>
            </a:r>
          </a:p>
          <a:p>
            <a:pPr marL="0" indent="0">
              <a:buNone/>
            </a:pPr>
            <a:r>
              <a:rPr lang="hu-HU" b="1" dirty="0"/>
              <a:t>Harrisné Szőke Vera st., Cleveland</a:t>
            </a:r>
          </a:p>
          <a:p>
            <a:pPr marL="0" indent="0">
              <a:buNone/>
            </a:pPr>
            <a:r>
              <a:rPr lang="hu-HU" b="1" dirty="0"/>
              <a:t>Hevesi-Bod Katalin cscst., Sydney</a:t>
            </a:r>
          </a:p>
          <a:p>
            <a:pPr marL="0" indent="0">
              <a:buNone/>
            </a:pPr>
            <a:r>
              <a:rPr lang="hu-HU" b="1" dirty="0"/>
              <a:t>Hevesi Nagy Henrik, fncs., Sydney</a:t>
            </a:r>
          </a:p>
          <a:p>
            <a:pPr marL="0" indent="0">
              <a:buNone/>
            </a:pPr>
            <a:r>
              <a:rPr lang="hu-HU" b="1" dirty="0"/>
              <a:t>Kazalné Varga Ágnes fncs., Garfield</a:t>
            </a:r>
          </a:p>
          <a:p>
            <a:pPr marL="0" indent="0">
              <a:buNone/>
            </a:pPr>
            <a:r>
              <a:rPr lang="hu-HU" b="1" dirty="0"/>
              <a:t>Kiss Nóra fncs., Stuttgart</a:t>
            </a:r>
          </a:p>
          <a:p>
            <a:pPr marL="0" indent="0">
              <a:buNone/>
            </a:pPr>
            <a:r>
              <a:rPr lang="hu-HU" b="1" dirty="0"/>
              <a:t>Koczán József fncs., Garfield</a:t>
            </a:r>
          </a:p>
          <a:p>
            <a:pPr marL="0" indent="0">
              <a:buNone/>
            </a:pPr>
            <a:r>
              <a:rPr lang="hu-HU" b="1" dirty="0"/>
              <a:t>Kőhalmi Zsuzsanna fncs., Pottstown</a:t>
            </a:r>
          </a:p>
          <a:p>
            <a:pPr marL="0" indent="0">
              <a:buNone/>
            </a:pPr>
            <a:r>
              <a:rPr lang="hu-HU" b="1" dirty="0"/>
              <a:t>Dr. Lengyel Alfonz cst., Sarasota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764083" y="142460"/>
            <a:ext cx="1219200" cy="1219200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11068883" y="480598"/>
            <a:ext cx="533400" cy="52228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 rot="16408746">
            <a:off x="2739880" y="228600"/>
            <a:ext cx="1219200" cy="1219200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rot="16408746">
            <a:off x="3044680" y="566738"/>
            <a:ext cx="533400" cy="52228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81636" y="77428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31581" y="1657588"/>
            <a:ext cx="4670701" cy="4421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hu-HU" b="1" dirty="0"/>
              <a:t>Locker Margit SSND cst., Budapest</a:t>
            </a:r>
          </a:p>
          <a:p>
            <a:pPr>
              <a:spcBef>
                <a:spcPts val="1000"/>
              </a:spcBef>
            </a:pPr>
            <a:r>
              <a:rPr lang="hu-HU" b="1" dirty="0"/>
              <a:t>Markovits Ferenc cst., Melbourne</a:t>
            </a:r>
          </a:p>
          <a:p>
            <a:pPr>
              <a:spcBef>
                <a:spcPts val="1000"/>
              </a:spcBef>
            </a:pPr>
            <a:r>
              <a:rPr lang="hu-HU" b="1" dirty="0"/>
              <a:t>Páll István fncs., Sydney</a:t>
            </a:r>
          </a:p>
          <a:p>
            <a:pPr>
              <a:spcBef>
                <a:spcPts val="1000"/>
              </a:spcBef>
            </a:pPr>
            <a:r>
              <a:rPr lang="hu-HU" b="1" dirty="0"/>
              <a:t>Pállos István cscst., Melbourne</a:t>
            </a:r>
          </a:p>
          <a:p>
            <a:pPr>
              <a:spcBef>
                <a:spcPts val="1000"/>
              </a:spcBef>
            </a:pPr>
            <a:r>
              <a:rPr lang="hu-HU" b="1" dirty="0"/>
              <a:t>Persányi András fncs., Cleveland</a:t>
            </a:r>
          </a:p>
          <a:p>
            <a:pPr>
              <a:spcBef>
                <a:spcPts val="1000"/>
              </a:spcBef>
            </a:pPr>
            <a:r>
              <a:rPr lang="hu-HU" b="1" dirty="0"/>
              <a:t>id. Rácz György fncs., Montreal</a:t>
            </a:r>
          </a:p>
          <a:p>
            <a:pPr>
              <a:spcBef>
                <a:spcPts val="1000"/>
              </a:spcBef>
            </a:pPr>
            <a:r>
              <a:rPr lang="hu-HU" b="1" dirty="0"/>
              <a:t>Radnóthy Imre fncs., Montreal</a:t>
            </a:r>
          </a:p>
          <a:p>
            <a:pPr>
              <a:spcBef>
                <a:spcPts val="1000"/>
              </a:spcBef>
            </a:pPr>
            <a:r>
              <a:rPr lang="hu-HU" b="1" dirty="0"/>
              <a:t>Ruff Katalin testvér cst., Budapest</a:t>
            </a:r>
          </a:p>
          <a:p>
            <a:pPr>
              <a:spcBef>
                <a:spcPts val="1000"/>
              </a:spcBef>
            </a:pPr>
            <a:r>
              <a:rPr lang="hu-HU" b="1" dirty="0"/>
              <a:t>v. Serényi István fncs., Bécs</a:t>
            </a:r>
          </a:p>
          <a:p>
            <a:pPr>
              <a:spcBef>
                <a:spcPts val="1000"/>
              </a:spcBef>
            </a:pPr>
            <a:r>
              <a:rPr lang="hu-HU" b="1" dirty="0"/>
              <a:t>Tóth Angelika cst., Frankfurt</a:t>
            </a:r>
          </a:p>
          <a:p>
            <a:pPr>
              <a:spcBef>
                <a:spcPts val="1000"/>
              </a:spcBef>
            </a:pPr>
            <a:r>
              <a:rPr lang="hu-HU" b="1" dirty="0"/>
              <a:t>id. Visky Zsolt fncs., Monteal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770697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371</TotalTime>
  <Words>1112</Words>
  <Application>Microsoft Office PowerPoint</Application>
  <PresentationFormat>Widescreen</PresentationFormat>
  <Paragraphs>221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SimSun</vt:lpstr>
      <vt:lpstr>Arial</vt:lpstr>
      <vt:lpstr>Calibri</vt:lpstr>
      <vt:lpstr>Century Gothic</vt:lpstr>
      <vt:lpstr>Times New Roman</vt:lpstr>
      <vt:lpstr>Wingdings 3</vt:lpstr>
      <vt:lpstr>Wisp</vt:lpstr>
      <vt:lpstr>Bitmap Image</vt:lpstr>
      <vt:lpstr>KMCSSZ KÖZGYŰLÉS - Elnökségi beszámoló -</vt:lpstr>
      <vt:lpstr>BEINDITÓ GONDOLATOK</vt:lpstr>
      <vt:lpstr>TARTALOM</vt:lpstr>
      <vt:lpstr>A KMCSSZ SZÁMOKBAN</vt:lpstr>
      <vt:lpstr>KERÜLETEINK és KÖRZETEINK</vt:lpstr>
      <vt:lpstr>CSAPATAINK</vt:lpstr>
      <vt:lpstr>MAGYAR CSERKÉSZ TESTVÉREINK</vt:lpstr>
      <vt:lpstr>ÉVFORDULÓK (2016-2017)</vt:lpstr>
      <vt:lpstr>HALLOTAINK</vt:lpstr>
      <vt:lpstr>ANYAGI HELYZETÜNK</vt:lpstr>
      <vt:lpstr>KIHIVÁSAINK és GONDJAINK</vt:lpstr>
      <vt:lpstr>ZÁRÓ GONDOLATOK</vt:lpstr>
      <vt:lpstr>ÉS MOST KÖVETKEZIK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KMCSSZ KÖZGYŰLÉS - Elnökségi beszámoló -</dc:title>
  <dc:creator>Emery Lendvai-Lintner</dc:creator>
  <cp:lastModifiedBy>Emery Lendvai-Lintner</cp:lastModifiedBy>
  <cp:revision>22</cp:revision>
  <cp:lastPrinted>2017-03-08T20:28:11Z</cp:lastPrinted>
  <dcterms:created xsi:type="dcterms:W3CDTF">2017-02-24T19:12:52Z</dcterms:created>
  <dcterms:modified xsi:type="dcterms:W3CDTF">2017-03-20T19:14:45Z</dcterms:modified>
</cp:coreProperties>
</file>