
<file path=[Content_Types].xml><?xml version="1.0" encoding="utf-8"?>
<Types xmlns="http://schemas.openxmlformats.org/package/2006/content-types">
  <Default Extension="png" ContentType="image/png"/>
  <Default Extension="bin" ContentType="audio/unknown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1" r:id="rId4"/>
    <p:sldId id="276" r:id="rId5"/>
    <p:sldId id="279" r:id="rId6"/>
    <p:sldId id="281" r:id="rId7"/>
    <p:sldId id="282" r:id="rId8"/>
    <p:sldId id="283" r:id="rId9"/>
    <p:sldId id="280" r:id="rId10"/>
    <p:sldId id="263" r:id="rId11"/>
    <p:sldId id="264" r:id="rId12"/>
    <p:sldId id="265" r:id="rId13"/>
    <p:sldId id="266" r:id="rId14"/>
    <p:sldId id="269" r:id="rId15"/>
    <p:sldId id="258" r:id="rId16"/>
    <p:sldId id="259" r:id="rId17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488CB-484E-48F8-8CAC-08166E7C5A29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95617-28BF-40AD-857E-2416C84CA0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239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488CB-484E-48F8-8CAC-08166E7C5A29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95617-28BF-40AD-857E-2416C84CA0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352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488CB-484E-48F8-8CAC-08166E7C5A29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95617-28BF-40AD-857E-2416C84CA0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3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488CB-484E-48F8-8CAC-08166E7C5A29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95617-28BF-40AD-857E-2416C84CA0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80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488CB-484E-48F8-8CAC-08166E7C5A29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95617-28BF-40AD-857E-2416C84CA0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203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488CB-484E-48F8-8CAC-08166E7C5A29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95617-28BF-40AD-857E-2416C84CA0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646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488CB-484E-48F8-8CAC-08166E7C5A29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95617-28BF-40AD-857E-2416C84CA0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823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488CB-484E-48F8-8CAC-08166E7C5A29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95617-28BF-40AD-857E-2416C84CA0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99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488CB-484E-48F8-8CAC-08166E7C5A29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95617-28BF-40AD-857E-2416C84CA0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316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488CB-484E-48F8-8CAC-08166E7C5A29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95617-28BF-40AD-857E-2416C84CA0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349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488CB-484E-48F8-8CAC-08166E7C5A29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95617-28BF-40AD-857E-2416C84CA0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642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5488CB-484E-48F8-8CAC-08166E7C5A29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95617-28BF-40AD-857E-2416C84CA0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347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2.wmf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847" y="1981135"/>
            <a:ext cx="4660953" cy="3336418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304800"/>
            <a:ext cx="8534400" cy="1470025"/>
          </a:xfrm>
        </p:spPr>
        <p:txBody>
          <a:bodyPr/>
          <a:lstStyle/>
          <a:p>
            <a:r>
              <a:rPr lang="en-US" b="1" dirty="0"/>
              <a:t>KMCSSZ</a:t>
            </a:r>
            <a:r>
              <a:rPr lang="hu-HU" b="1" dirty="0"/>
              <a:t> KÖZGYŰLÉS</a:t>
            </a:r>
            <a:br>
              <a:rPr lang="hu-HU" b="1" dirty="0"/>
            </a:br>
            <a:r>
              <a:rPr lang="hu-HU" b="1" dirty="0"/>
              <a:t>- Elnökségi beszámolók -</a:t>
            </a:r>
            <a:endParaRPr lang="en-US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/>
          <a:p>
            <a:endParaRPr lang="hu-HU" dirty="0" smtClean="0"/>
          </a:p>
          <a:p>
            <a:r>
              <a:rPr lang="hu-HU" dirty="0" smtClean="0"/>
              <a:t>1910 </a:t>
            </a:r>
            <a:r>
              <a:rPr lang="hu-HU" dirty="0"/>
              <a:t>– 1945 </a:t>
            </a:r>
            <a:r>
              <a:rPr lang="hu-HU" dirty="0" smtClean="0"/>
              <a:t>– </a:t>
            </a:r>
            <a:r>
              <a:rPr lang="en-US" dirty="0" smtClean="0"/>
              <a:t>201</a:t>
            </a:r>
            <a:r>
              <a:rPr lang="hu-HU" dirty="0" smtClean="0"/>
              <a:t>5</a:t>
            </a:r>
            <a:endParaRPr lang="en-US" dirty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5638800" y="5410200"/>
            <a:ext cx="25064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hu-HU" sz="1800" b="1" dirty="0" smtClean="0"/>
              <a:t>20</a:t>
            </a:r>
            <a:r>
              <a:rPr lang="en-US" sz="1800" b="1" dirty="0" smtClean="0"/>
              <a:t>1</a:t>
            </a:r>
            <a:r>
              <a:rPr lang="hu-HU" sz="1800" b="1" dirty="0" smtClean="0"/>
              <a:t>5. április 11</a:t>
            </a:r>
            <a:r>
              <a:rPr lang="en-US" sz="1800" b="1" dirty="0" smtClean="0"/>
              <a:t>.</a:t>
            </a:r>
            <a:endParaRPr lang="hu-HU" sz="1800" b="1" dirty="0"/>
          </a:p>
          <a:p>
            <a:r>
              <a:rPr lang="en-US" sz="1800" b="1" dirty="0" smtClean="0"/>
              <a:t>New Brunswick</a:t>
            </a:r>
            <a:r>
              <a:rPr lang="hu-HU" sz="1800" b="1" dirty="0" smtClean="0"/>
              <a:t>, NJ</a:t>
            </a:r>
            <a:r>
              <a:rPr lang="en-US" sz="1800" b="1" dirty="0" smtClean="0"/>
              <a:t>, USA</a:t>
            </a:r>
            <a:endParaRPr lang="en-US" sz="1800" b="1" dirty="0"/>
          </a:p>
        </p:txBody>
      </p:sp>
      <p:pic>
        <p:nvPicPr>
          <p:cNvPr id="2053" name="Picture 5" descr="--HungaryMCfleurdeli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625" y="2743200"/>
            <a:ext cx="1450975" cy="185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2286000" y="1828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hu-HU" b="1" i="1" dirty="0" smtClean="0"/>
              <a:t>Százöt </a:t>
            </a:r>
            <a:r>
              <a:rPr lang="hu-HU" b="1" i="1" dirty="0"/>
              <a:t>éves magyar </a:t>
            </a:r>
            <a:r>
              <a:rPr lang="hu-HU" b="1" i="1" dirty="0" smtClean="0"/>
              <a:t>cserkészet…Hetven </a:t>
            </a:r>
            <a:r>
              <a:rPr lang="hu-HU" b="1" i="1" dirty="0" smtClean="0"/>
              <a:t>éves </a:t>
            </a:r>
            <a:r>
              <a:rPr lang="hu-HU" b="1" i="1" dirty="0" smtClean="0"/>
              <a:t>a KMCSSZ ... a </a:t>
            </a:r>
            <a:r>
              <a:rPr lang="hu-HU" b="1" i="1" dirty="0"/>
              <a:t>világot átfogó mozgalom!</a:t>
            </a:r>
            <a:endParaRPr lang="en-US" b="1" dirty="0"/>
          </a:p>
        </p:txBody>
      </p:sp>
      <p:pic>
        <p:nvPicPr>
          <p:cNvPr id="7" name="Picture 2" descr="F:\Lendvai Data Backup\user\Documents\My Documents\HASZNÁLHATÓ ANYAGOK\ARCULAT KIIRAS KMCSSZ\logo_eng_ke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550442"/>
            <a:ext cx="2474912" cy="247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127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hu-HU" b="1" u="sng" dirty="0"/>
              <a:t>ÉVFORDULÓK</a:t>
            </a:r>
            <a:endParaRPr lang="en-US" b="1" u="sng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7772400" cy="5334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1600" dirty="0" smtClean="0"/>
              <a:t>65 </a:t>
            </a:r>
            <a:r>
              <a:rPr lang="hu-HU" sz="1600" dirty="0"/>
              <a:t>éves (</a:t>
            </a:r>
            <a:r>
              <a:rPr lang="hu-HU" sz="1600" dirty="0" smtClean="0"/>
              <a:t>19</a:t>
            </a:r>
            <a:r>
              <a:rPr lang="en-US" sz="1600" dirty="0" smtClean="0"/>
              <a:t>49</a:t>
            </a:r>
            <a:r>
              <a:rPr lang="hu-HU" sz="1600" dirty="0" smtClean="0"/>
              <a:t>-</a:t>
            </a:r>
            <a:r>
              <a:rPr lang="en-US" sz="1600" dirty="0" smtClean="0"/>
              <a:t>50</a:t>
            </a:r>
            <a:r>
              <a:rPr lang="hu-HU" sz="1600" dirty="0" smtClean="0"/>
              <a:t>)</a:t>
            </a:r>
            <a:endParaRPr lang="en-US" sz="1600" dirty="0" smtClean="0"/>
          </a:p>
          <a:p>
            <a:pPr lvl="1">
              <a:lnSpc>
                <a:spcPct val="90000"/>
              </a:lnSpc>
            </a:pPr>
            <a:r>
              <a:rPr lang="en-US" sz="1200" dirty="0" smtClean="0"/>
              <a:t>11. </a:t>
            </a:r>
            <a:r>
              <a:rPr lang="hu-HU" sz="1200" dirty="0" smtClean="0"/>
              <a:t>sz. Szent István cscs. </a:t>
            </a:r>
            <a:r>
              <a:rPr lang="hu-HU" sz="1200" dirty="0" smtClean="0"/>
              <a:t>és </a:t>
            </a:r>
            <a:r>
              <a:rPr lang="hu-HU" sz="1200" dirty="0" smtClean="0"/>
              <a:t>35. sz. Szent Erzsébet lcscs., Caracas</a:t>
            </a:r>
            <a:endParaRPr lang="en-US" sz="1200" dirty="0" smtClean="0"/>
          </a:p>
          <a:p>
            <a:pPr>
              <a:lnSpc>
                <a:spcPct val="90000"/>
              </a:lnSpc>
            </a:pPr>
            <a:r>
              <a:rPr lang="en-US" sz="1600" dirty="0" smtClean="0"/>
              <a:t>60 </a:t>
            </a:r>
            <a:r>
              <a:rPr lang="hu-HU" sz="1600" dirty="0"/>
              <a:t>éves (</a:t>
            </a:r>
            <a:r>
              <a:rPr lang="hu-HU" sz="1600" dirty="0" smtClean="0"/>
              <a:t>195</a:t>
            </a:r>
            <a:r>
              <a:rPr lang="en-US" sz="1600" dirty="0" smtClean="0"/>
              <a:t>4</a:t>
            </a:r>
            <a:r>
              <a:rPr lang="hu-HU" sz="1600" dirty="0" smtClean="0"/>
              <a:t>-</a:t>
            </a:r>
            <a:r>
              <a:rPr lang="en-US" sz="1600" dirty="0" smtClean="0"/>
              <a:t>55</a:t>
            </a:r>
            <a:r>
              <a:rPr lang="hu-HU" sz="1600" dirty="0" smtClean="0"/>
              <a:t>)</a:t>
            </a:r>
          </a:p>
          <a:p>
            <a:pPr lvl="1">
              <a:lnSpc>
                <a:spcPct val="90000"/>
              </a:lnSpc>
            </a:pPr>
            <a:r>
              <a:rPr lang="hu-HU" sz="1200" dirty="0" smtClean="0"/>
              <a:t>7. sz. Erös Gusztáv</a:t>
            </a:r>
            <a:r>
              <a:rPr lang="hu-HU" sz="1200" baseline="0" dirty="0" smtClean="0"/>
              <a:t> cscs., New York</a:t>
            </a:r>
          </a:p>
          <a:p>
            <a:pPr lvl="1">
              <a:lnSpc>
                <a:spcPct val="90000"/>
              </a:lnSpc>
            </a:pPr>
            <a:r>
              <a:rPr lang="hu-HU" sz="1200" baseline="0" dirty="0" smtClean="0"/>
              <a:t>23. sz. Szent László cscs. </a:t>
            </a:r>
            <a:r>
              <a:rPr lang="hu-HU" sz="1200" baseline="0" dirty="0" smtClean="0"/>
              <a:t>és </a:t>
            </a:r>
            <a:r>
              <a:rPr lang="hu-HU" sz="1200" baseline="0" dirty="0" smtClean="0"/>
              <a:t>37. sz. Szent Margit lcscs., Montreál</a:t>
            </a:r>
          </a:p>
          <a:p>
            <a:pPr lvl="1">
              <a:lnSpc>
                <a:spcPct val="90000"/>
              </a:lnSpc>
            </a:pPr>
            <a:r>
              <a:rPr lang="hu-HU" sz="1200" baseline="0" dirty="0" smtClean="0"/>
              <a:t>38. sz. Rozgonyi Cicelle lcscs., Garfield</a:t>
            </a:r>
          </a:p>
          <a:p>
            <a:pPr lvl="1">
              <a:lnSpc>
                <a:spcPct val="90000"/>
              </a:lnSpc>
            </a:pPr>
            <a:r>
              <a:rPr lang="hu-HU" sz="1200" baseline="0" dirty="0" smtClean="0"/>
              <a:t>39. sz. Magyarok Nagyasszonya lcscs., Buenos Aires</a:t>
            </a:r>
            <a:endParaRPr lang="hu-HU" sz="1200" dirty="0" smtClean="0"/>
          </a:p>
          <a:p>
            <a:pPr>
              <a:lnSpc>
                <a:spcPct val="90000"/>
              </a:lnSpc>
            </a:pPr>
            <a:r>
              <a:rPr lang="hu-HU" sz="1600" dirty="0" smtClean="0"/>
              <a:t>55 </a:t>
            </a:r>
            <a:r>
              <a:rPr lang="hu-HU" sz="1600" dirty="0">
                <a:latin typeface="Times New Roman"/>
              </a:rPr>
              <a:t>é</a:t>
            </a:r>
            <a:r>
              <a:rPr lang="hu-HU" sz="1600" dirty="0"/>
              <a:t>ves (</a:t>
            </a:r>
            <a:r>
              <a:rPr lang="hu-HU" sz="1600" dirty="0" smtClean="0"/>
              <a:t>195</a:t>
            </a:r>
            <a:r>
              <a:rPr lang="en-US" sz="1600" dirty="0" smtClean="0"/>
              <a:t>9</a:t>
            </a:r>
            <a:r>
              <a:rPr lang="hu-HU" sz="1600" dirty="0" smtClean="0"/>
              <a:t>-</a:t>
            </a:r>
            <a:r>
              <a:rPr lang="en-US" sz="1600" dirty="0" smtClean="0"/>
              <a:t>60</a:t>
            </a:r>
            <a:r>
              <a:rPr lang="hu-HU" sz="1600" dirty="0" smtClean="0"/>
              <a:t>)</a:t>
            </a:r>
          </a:p>
          <a:p>
            <a:pPr lvl="1">
              <a:lnSpc>
                <a:spcPct val="90000"/>
              </a:lnSpc>
            </a:pPr>
            <a:r>
              <a:rPr lang="hu-HU" sz="1200" dirty="0" smtClean="0"/>
              <a:t>8. sz. Juliánusz barát cscs., Los Angeles</a:t>
            </a:r>
          </a:p>
          <a:p>
            <a:pPr lvl="1">
              <a:lnSpc>
                <a:spcPct val="90000"/>
              </a:lnSpc>
            </a:pPr>
            <a:r>
              <a:rPr lang="hu-HU" sz="1200" dirty="0" smtClean="0"/>
              <a:t>27. sz. Kaszap istván cscs., Hamilton</a:t>
            </a:r>
          </a:p>
          <a:p>
            <a:pPr lvl="1">
              <a:lnSpc>
                <a:spcPct val="90000"/>
              </a:lnSpc>
            </a:pPr>
            <a:r>
              <a:rPr lang="hu-HU" sz="1200" dirty="0" smtClean="0"/>
              <a:t>42. sz. Szent Kinga lcscs., Toronto</a:t>
            </a:r>
          </a:p>
          <a:p>
            <a:pPr lvl="1">
              <a:lnSpc>
                <a:spcPct val="90000"/>
              </a:lnSpc>
            </a:pPr>
            <a:r>
              <a:rPr lang="hu-HU" sz="1200" dirty="0" smtClean="0"/>
              <a:t>Simon Bálint cserkészpark, Embu, Brazilia</a:t>
            </a:r>
          </a:p>
          <a:p>
            <a:pPr lvl="1">
              <a:lnSpc>
                <a:spcPct val="90000"/>
              </a:lnSpc>
            </a:pPr>
            <a:r>
              <a:rPr lang="hu-HU" sz="1200" dirty="0" smtClean="0"/>
              <a:t>Teleki </a:t>
            </a:r>
            <a:r>
              <a:rPr lang="hu-HU" sz="1200" dirty="0" smtClean="0"/>
              <a:t>Pál </a:t>
            </a:r>
            <a:r>
              <a:rPr lang="hu-HU" sz="1200" dirty="0" smtClean="0"/>
              <a:t>cserkésztanya, Rome, Ohio</a:t>
            </a:r>
            <a:endParaRPr lang="en-US" sz="1200" dirty="0" smtClean="0"/>
          </a:p>
          <a:p>
            <a:pPr>
              <a:lnSpc>
                <a:spcPct val="90000"/>
              </a:lnSpc>
            </a:pPr>
            <a:r>
              <a:rPr lang="hu-HU" sz="1600" dirty="0" smtClean="0"/>
              <a:t>50 </a:t>
            </a:r>
            <a:r>
              <a:rPr lang="hu-HU" sz="1600" dirty="0">
                <a:latin typeface="Times New Roman"/>
              </a:rPr>
              <a:t>é</a:t>
            </a:r>
            <a:r>
              <a:rPr lang="hu-HU" sz="1600" dirty="0"/>
              <a:t>ves (</a:t>
            </a:r>
            <a:r>
              <a:rPr lang="hu-HU" sz="1600" dirty="0" smtClean="0"/>
              <a:t>196</a:t>
            </a:r>
            <a:r>
              <a:rPr lang="en-US" sz="1600" dirty="0" smtClean="0"/>
              <a:t>4</a:t>
            </a:r>
            <a:r>
              <a:rPr lang="hu-HU" sz="1600" dirty="0" smtClean="0"/>
              <a:t>-</a:t>
            </a:r>
            <a:r>
              <a:rPr lang="en-US" sz="1600" dirty="0" smtClean="0"/>
              <a:t>65</a:t>
            </a:r>
            <a:r>
              <a:rPr lang="hu-HU" sz="1600" dirty="0" smtClean="0"/>
              <a:t>)</a:t>
            </a:r>
          </a:p>
          <a:p>
            <a:pPr lvl="1">
              <a:lnSpc>
                <a:spcPct val="90000"/>
              </a:lnSpc>
            </a:pPr>
            <a:r>
              <a:rPr lang="hu-HU" sz="1200" dirty="0" smtClean="0"/>
              <a:t>51. sz. Munkácsy </a:t>
            </a:r>
            <a:r>
              <a:rPr lang="hu-HU" sz="1200" dirty="0" smtClean="0"/>
              <a:t>Mihály vcscs., </a:t>
            </a:r>
            <a:r>
              <a:rPr lang="hu-HU" sz="1200" dirty="0" smtClean="0"/>
              <a:t>Adelaide</a:t>
            </a:r>
          </a:p>
          <a:p>
            <a:pPr lvl="1">
              <a:lnSpc>
                <a:spcPct val="90000"/>
              </a:lnSpc>
            </a:pPr>
            <a:r>
              <a:rPr lang="hu-HU" sz="1200" dirty="0" smtClean="0"/>
              <a:t>66. sz. Papp-Váry </a:t>
            </a:r>
            <a:r>
              <a:rPr lang="hu-HU" sz="1200" dirty="0" smtClean="0"/>
              <a:t>Elemérné lcscs., </a:t>
            </a:r>
            <a:r>
              <a:rPr lang="hu-HU" sz="1200" dirty="0" smtClean="0"/>
              <a:t>Sydney</a:t>
            </a:r>
          </a:p>
          <a:p>
            <a:pPr lvl="1">
              <a:lnSpc>
                <a:spcPct val="90000"/>
              </a:lnSpc>
            </a:pPr>
            <a:r>
              <a:rPr lang="hu-HU" sz="1200" dirty="0" smtClean="0"/>
              <a:t>Teleki Pál cserkészház, New Brunswick, NJ</a:t>
            </a:r>
          </a:p>
          <a:p>
            <a:pPr lvl="1">
              <a:lnSpc>
                <a:spcPct val="90000"/>
              </a:lnSpc>
            </a:pPr>
            <a:r>
              <a:rPr lang="hu-HU" sz="1200" dirty="0" smtClean="0"/>
              <a:t>Sík Sándor cserkészpark, Fillmore, NY</a:t>
            </a:r>
          </a:p>
          <a:p>
            <a:pPr lvl="1">
              <a:lnSpc>
                <a:spcPct val="90000"/>
              </a:lnSpc>
            </a:pPr>
            <a:r>
              <a:rPr lang="hu-HU" sz="1200" dirty="0" smtClean="0"/>
              <a:t>Lendvai L. Béla központi akadályverseny</a:t>
            </a:r>
          </a:p>
          <a:p>
            <a:pPr>
              <a:lnSpc>
                <a:spcPct val="90000"/>
              </a:lnSpc>
            </a:pPr>
            <a:r>
              <a:rPr lang="hu-HU" sz="1600" dirty="0" smtClean="0"/>
              <a:t>40 </a:t>
            </a:r>
            <a:r>
              <a:rPr lang="hu-HU" sz="1600" dirty="0">
                <a:latin typeface="Times New Roman"/>
              </a:rPr>
              <a:t>é</a:t>
            </a:r>
            <a:r>
              <a:rPr lang="hu-HU" sz="1600" dirty="0"/>
              <a:t>ves (</a:t>
            </a:r>
            <a:r>
              <a:rPr lang="hu-HU" sz="1600" dirty="0" smtClean="0"/>
              <a:t>197</a:t>
            </a:r>
            <a:r>
              <a:rPr lang="en-US" sz="1600" dirty="0" smtClean="0"/>
              <a:t>4</a:t>
            </a:r>
            <a:r>
              <a:rPr lang="hu-HU" sz="1600" dirty="0" smtClean="0"/>
              <a:t>-</a:t>
            </a:r>
            <a:r>
              <a:rPr lang="en-US" sz="1600" dirty="0" smtClean="0"/>
              <a:t>75</a:t>
            </a:r>
            <a:r>
              <a:rPr lang="hu-HU" sz="1600" dirty="0" smtClean="0"/>
              <a:t>)</a:t>
            </a:r>
          </a:p>
          <a:p>
            <a:pPr lvl="1">
              <a:lnSpc>
                <a:spcPct val="90000"/>
              </a:lnSpc>
            </a:pPr>
            <a:r>
              <a:rPr lang="hu-HU" sz="1200" dirty="0" smtClean="0"/>
              <a:t>Megalakul az önálló venéz körzet</a:t>
            </a:r>
          </a:p>
          <a:p>
            <a:pPr>
              <a:lnSpc>
                <a:spcPct val="90000"/>
              </a:lnSpc>
            </a:pPr>
            <a:r>
              <a:rPr lang="hu-HU" sz="1600" dirty="0" smtClean="0"/>
              <a:t>30 </a:t>
            </a:r>
            <a:r>
              <a:rPr lang="hu-HU" sz="1600" dirty="0">
                <a:latin typeface="Times New Roman"/>
              </a:rPr>
              <a:t>é</a:t>
            </a:r>
            <a:r>
              <a:rPr lang="hu-HU" sz="1600" dirty="0"/>
              <a:t>ves (</a:t>
            </a:r>
            <a:r>
              <a:rPr lang="hu-HU" sz="1600" dirty="0" smtClean="0"/>
              <a:t>198</a:t>
            </a:r>
            <a:r>
              <a:rPr lang="en-US" sz="1600" dirty="0" smtClean="0"/>
              <a:t>4</a:t>
            </a:r>
            <a:r>
              <a:rPr lang="hu-HU" sz="1600" dirty="0" smtClean="0"/>
              <a:t>-</a:t>
            </a:r>
            <a:r>
              <a:rPr lang="en-US" sz="1600" dirty="0" smtClean="0"/>
              <a:t>85</a:t>
            </a:r>
            <a:r>
              <a:rPr lang="hu-HU" sz="1600" dirty="0" smtClean="0"/>
              <a:t>)</a:t>
            </a:r>
          </a:p>
          <a:p>
            <a:pPr lvl="1">
              <a:lnSpc>
                <a:spcPct val="90000"/>
              </a:lnSpc>
            </a:pPr>
            <a:r>
              <a:rPr lang="hu-HU" sz="1200" dirty="0" smtClean="0"/>
              <a:t>18. sz. </a:t>
            </a:r>
            <a:r>
              <a:rPr lang="hu-HU" sz="1200" dirty="0" smtClean="0"/>
              <a:t>Bartók </a:t>
            </a:r>
            <a:r>
              <a:rPr lang="hu-HU" sz="1200" dirty="0" smtClean="0"/>
              <a:t>Béla cscs., Buenos Aires</a:t>
            </a:r>
          </a:p>
          <a:p>
            <a:pPr lvl="1">
              <a:lnSpc>
                <a:spcPct val="90000"/>
              </a:lnSpc>
            </a:pPr>
            <a:r>
              <a:rPr lang="hu-HU" sz="1200" dirty="0" smtClean="0"/>
              <a:t>75. sz. Sík Sándor vcscs., Genf</a:t>
            </a:r>
          </a:p>
          <a:p>
            <a:pPr>
              <a:lnSpc>
                <a:spcPct val="90000"/>
              </a:lnSpc>
            </a:pPr>
            <a:r>
              <a:rPr lang="hu-HU" sz="1600" dirty="0" smtClean="0"/>
              <a:t>25 </a:t>
            </a:r>
            <a:r>
              <a:rPr lang="hu-HU" sz="1600" dirty="0">
                <a:latin typeface="Times New Roman"/>
              </a:rPr>
              <a:t>é</a:t>
            </a:r>
            <a:r>
              <a:rPr lang="hu-HU" sz="1600" dirty="0"/>
              <a:t>ves (</a:t>
            </a:r>
            <a:r>
              <a:rPr lang="hu-HU" sz="1600" dirty="0" smtClean="0"/>
              <a:t>1989-</a:t>
            </a:r>
            <a:r>
              <a:rPr lang="en-US" sz="1600" dirty="0" smtClean="0"/>
              <a:t>9</a:t>
            </a:r>
            <a:r>
              <a:rPr lang="hu-HU" sz="1600" dirty="0" smtClean="0"/>
              <a:t>0)</a:t>
            </a:r>
          </a:p>
          <a:p>
            <a:pPr lvl="1">
              <a:lnSpc>
                <a:spcPct val="90000"/>
              </a:lnSpc>
            </a:pPr>
            <a:r>
              <a:rPr lang="hu-HU" sz="1200" dirty="0" smtClean="0"/>
              <a:t>MCSSZ-röl KMCSSZ-röl névváltozás</a:t>
            </a:r>
          </a:p>
          <a:p>
            <a:pPr lvl="1">
              <a:lnSpc>
                <a:spcPct val="90000"/>
              </a:lnSpc>
            </a:pPr>
            <a:r>
              <a:rPr lang="hu-HU" sz="1200" dirty="0" smtClean="0"/>
              <a:t>MCSSZFórum tagság</a:t>
            </a:r>
          </a:p>
          <a:p>
            <a:pPr lvl="1">
              <a:lnSpc>
                <a:spcPct val="90000"/>
              </a:lnSpc>
            </a:pPr>
            <a:endParaRPr lang="hu-HU" sz="1200" dirty="0" smtClean="0"/>
          </a:p>
          <a:p>
            <a:pPr lvl="1">
              <a:lnSpc>
                <a:spcPct val="90000"/>
              </a:lnSpc>
            </a:pPr>
            <a:endParaRPr lang="en-US" sz="1200" dirty="0"/>
          </a:p>
          <a:p>
            <a:pPr lvl="1">
              <a:lnSpc>
                <a:spcPct val="90000"/>
              </a:lnSpc>
            </a:pPr>
            <a:endParaRPr lang="hu-HU" sz="1400" dirty="0"/>
          </a:p>
          <a:p>
            <a:pPr lvl="1">
              <a:lnSpc>
                <a:spcPct val="90000"/>
              </a:lnSpc>
            </a:pPr>
            <a:endParaRPr lang="hu-HU" sz="1600" dirty="0"/>
          </a:p>
        </p:txBody>
      </p:sp>
      <p:pic>
        <p:nvPicPr>
          <p:cNvPr id="2061" name="Picture 13" descr="C:\Users\Imre Lendvai-Lintner\AppData\Local\Microsoft\Windows\Temporary Internet Files\Content.IE5\HTG46H3M\MP900448675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1829" y="6858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C:\Users\Imre Lendvai-Lintner\AppData\Local\Microsoft\Windows\Temporary Internet Files\Content.IE5\O2ABCJYV\MC90032569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692588"/>
            <a:ext cx="1523390" cy="1869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512579"/>
              </p:ext>
            </p:extLst>
          </p:nvPr>
        </p:nvGraphicFramePr>
        <p:xfrm>
          <a:off x="5235575" y="2767938"/>
          <a:ext cx="2155825" cy="1976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4" name="Clip" r:id="rId6" imgW="957377" imgH="877824" progId="">
                  <p:embed/>
                </p:oleObj>
              </mc:Choice>
              <mc:Fallback>
                <p:oleObj name="Clip" r:id="rId6" imgW="957377" imgH="877824" progId="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5575" y="2767938"/>
                        <a:ext cx="2155825" cy="1976437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10328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28600"/>
            <a:ext cx="7772400" cy="1143000"/>
          </a:xfrm>
        </p:spPr>
        <p:txBody>
          <a:bodyPr/>
          <a:lstStyle/>
          <a:p>
            <a:r>
              <a:rPr lang="hu-HU" b="1" u="sng" dirty="0"/>
              <a:t>HALOTTAINK</a:t>
            </a:r>
            <a:endParaRPr lang="en-US" b="1" u="sng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524000"/>
            <a:ext cx="4343400" cy="5257800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US" sz="1400" dirty="0"/>
          </a:p>
          <a:p>
            <a:pPr>
              <a:lnSpc>
                <a:spcPct val="80000"/>
              </a:lnSpc>
              <a:buFontTx/>
              <a:buNone/>
            </a:pPr>
            <a:endParaRPr lang="hu-HU" sz="1000" dirty="0"/>
          </a:p>
          <a:p>
            <a:pPr>
              <a:lnSpc>
                <a:spcPct val="80000"/>
              </a:lnSpc>
              <a:buFontTx/>
              <a:buNone/>
            </a:pPr>
            <a:endParaRPr lang="hu-HU" sz="1000" dirty="0"/>
          </a:p>
        </p:txBody>
      </p:sp>
      <p:sp>
        <p:nvSpPr>
          <p:cNvPr id="13316" name="Oval 4"/>
          <p:cNvSpPr>
            <a:spLocks noChangeArrowheads="1"/>
          </p:cNvSpPr>
          <p:nvPr/>
        </p:nvSpPr>
        <p:spPr bwMode="auto">
          <a:xfrm>
            <a:off x="381000" y="76200"/>
            <a:ext cx="1219200" cy="1219200"/>
          </a:xfrm>
          <a:prstGeom prst="ellipse">
            <a:avLst/>
          </a:prstGeom>
          <a:solidFill>
            <a:srgbClr val="FFFF00"/>
          </a:solidFill>
          <a:ln w="76200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685800" y="414338"/>
            <a:ext cx="533400" cy="522287"/>
          </a:xfrm>
          <a:prstGeom prst="ellipse">
            <a:avLst/>
          </a:prstGeom>
          <a:solidFill>
            <a:srgbClr val="FFFF00"/>
          </a:solidFill>
          <a:ln w="76200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7848600" y="76200"/>
            <a:ext cx="1219200" cy="1219200"/>
          </a:xfrm>
          <a:prstGeom prst="ellipse">
            <a:avLst/>
          </a:prstGeom>
          <a:solidFill>
            <a:srgbClr val="FFFF00"/>
          </a:solidFill>
          <a:ln w="76200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9" name="Oval 7"/>
          <p:cNvSpPr>
            <a:spLocks noChangeArrowheads="1"/>
          </p:cNvSpPr>
          <p:nvPr/>
        </p:nvSpPr>
        <p:spPr bwMode="auto">
          <a:xfrm>
            <a:off x="8153400" y="414338"/>
            <a:ext cx="533400" cy="522287"/>
          </a:xfrm>
          <a:prstGeom prst="ellipse">
            <a:avLst/>
          </a:prstGeom>
          <a:solidFill>
            <a:srgbClr val="FFFF00"/>
          </a:solidFill>
          <a:ln w="76200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4572000" y="1533525"/>
            <a:ext cx="4419600" cy="72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endParaRPr lang="hu-HU" dirty="0">
              <a:latin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</a:pPr>
            <a:endParaRPr lang="en-US" dirty="0">
              <a:latin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8600" y="1765280"/>
            <a:ext cx="4800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/>
              <a:t>Balassa Imre fncs., Frankfurt</a:t>
            </a:r>
          </a:p>
          <a:p>
            <a:r>
              <a:rPr lang="hu-HU" dirty="0" smtClean="0"/>
              <a:t>Br. Id. Balintitt Károly, Nagytanács tag, New York</a:t>
            </a:r>
          </a:p>
          <a:p>
            <a:r>
              <a:rPr lang="hu-HU" dirty="0" smtClean="0"/>
              <a:t>Bárdossy Vilmos cscst., Cleveland</a:t>
            </a:r>
          </a:p>
          <a:p>
            <a:r>
              <a:rPr lang="hu-HU" dirty="0" smtClean="0"/>
              <a:t>Benczédi Pál st., Genf</a:t>
            </a:r>
          </a:p>
          <a:p>
            <a:r>
              <a:rPr lang="hu-HU" dirty="0" smtClean="0"/>
              <a:t>Beodray Ferenc cscst., Cleveland</a:t>
            </a:r>
          </a:p>
          <a:p>
            <a:r>
              <a:rPr lang="hu-HU" dirty="0" smtClean="0"/>
              <a:t>Gr. Berchtold Lászlóné, Nagytanács tag, New York</a:t>
            </a:r>
          </a:p>
          <a:p>
            <a:r>
              <a:rPr lang="hu-HU" dirty="0" smtClean="0"/>
              <a:t>Dara Ferenc fncs., New York</a:t>
            </a:r>
          </a:p>
          <a:p>
            <a:r>
              <a:rPr lang="hu-HU" dirty="0" smtClean="0"/>
              <a:t>Dukay Sándorné Romola fncs., Montreál</a:t>
            </a:r>
          </a:p>
          <a:p>
            <a:r>
              <a:rPr lang="hu-HU" dirty="0" smtClean="0"/>
              <a:t>Dr. Fábian Géza fncs., Frankfurt</a:t>
            </a:r>
          </a:p>
          <a:p>
            <a:r>
              <a:rPr lang="hu-HU" dirty="0" smtClean="0"/>
              <a:t>v. Fehér Gyula cscst., Györ</a:t>
            </a:r>
          </a:p>
          <a:p>
            <a:r>
              <a:rPr lang="hu-HU" dirty="0" smtClean="0"/>
              <a:t>Fóthy Gyula st., Németország</a:t>
            </a:r>
          </a:p>
          <a:p>
            <a:r>
              <a:rPr lang="hu-HU" dirty="0" smtClean="0"/>
              <a:t>Fóthy István st., Buenos Aires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05400" y="1752600"/>
            <a:ext cx="3922933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Gaál Sándor cst., az RMCSSZ elnöke</a:t>
            </a:r>
          </a:p>
          <a:p>
            <a:r>
              <a:rPr lang="hu-HU" dirty="0" smtClean="0"/>
              <a:t>v. ifj. Hefty Frigyes cst., </a:t>
            </a:r>
          </a:p>
          <a:p>
            <a:r>
              <a:rPr lang="hu-HU" dirty="0" smtClean="0"/>
              <a:t>Id. Herczeg Imre fncs., Woodbridge</a:t>
            </a:r>
          </a:p>
          <a:p>
            <a:r>
              <a:rPr lang="hu-HU" dirty="0" smtClean="0"/>
              <a:t>Horváthné Károly Erzsébet st., Montreál</a:t>
            </a:r>
          </a:p>
          <a:p>
            <a:r>
              <a:rPr lang="hu-HU" dirty="0" smtClean="0"/>
              <a:t>Koncz Lajos fncs., Boston</a:t>
            </a:r>
          </a:p>
          <a:p>
            <a:r>
              <a:rPr lang="hu-HU" dirty="0" smtClean="0"/>
              <a:t>Mauksch Péter cscst., New York</a:t>
            </a:r>
          </a:p>
          <a:p>
            <a:r>
              <a:rPr lang="hu-HU" dirty="0" smtClean="0"/>
              <a:t>Németh Sándor cst., Calgary</a:t>
            </a:r>
          </a:p>
          <a:p>
            <a:r>
              <a:rPr lang="hu-HU" dirty="0" smtClean="0"/>
              <a:t>Pálné H. Elza cscst., Garfield</a:t>
            </a:r>
          </a:p>
          <a:p>
            <a:r>
              <a:rPr lang="hu-HU" dirty="0" smtClean="0"/>
              <a:t>v. Serényi István fncs., Bécs</a:t>
            </a:r>
          </a:p>
          <a:p>
            <a:r>
              <a:rPr lang="hu-HU" dirty="0" smtClean="0"/>
              <a:t>Szabó Csaba cst., Sao Paulo</a:t>
            </a:r>
          </a:p>
          <a:p>
            <a:r>
              <a:rPr lang="hu-HU" dirty="0" smtClean="0"/>
              <a:t>Szendrey Pál fncs., Cleveland</a:t>
            </a:r>
          </a:p>
          <a:p>
            <a:r>
              <a:rPr lang="hu-HU" dirty="0" smtClean="0"/>
              <a:t>Zala László cst., Cleveland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12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2000"/>
            <a:ext cx="7772400" cy="4114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hu-HU" sz="1700" dirty="0" smtClean="0"/>
              <a:t>Hivatalos anyagi beszámoló később lesz</a:t>
            </a:r>
          </a:p>
          <a:p>
            <a:pPr>
              <a:lnSpc>
                <a:spcPct val="90000"/>
              </a:lnSpc>
            </a:pPr>
            <a:r>
              <a:rPr lang="hu-HU" sz="1700" dirty="0" smtClean="0"/>
              <a:t>Kiadásainkat (főleg iroda, adminisztráció) igyekszünk csök</a:t>
            </a:r>
            <a:r>
              <a:rPr lang="en-US" sz="1700" dirty="0" smtClean="0"/>
              <a:t>k</a:t>
            </a:r>
            <a:r>
              <a:rPr lang="hu-HU" sz="1700" dirty="0" smtClean="0"/>
              <a:t>enteni</a:t>
            </a:r>
          </a:p>
          <a:p>
            <a:pPr lvl="1">
              <a:lnSpc>
                <a:spcPct val="90000"/>
              </a:lnSpc>
            </a:pPr>
            <a:r>
              <a:rPr lang="hu-HU" sz="1500" dirty="0"/>
              <a:t>Kiadásainkat </a:t>
            </a:r>
            <a:r>
              <a:rPr lang="hu-HU" sz="1500" dirty="0" smtClean="0"/>
              <a:t>stabil szinten tartottuk</a:t>
            </a:r>
            <a:endParaRPr lang="hu-HU" sz="1500" dirty="0"/>
          </a:p>
          <a:p>
            <a:pPr lvl="1">
              <a:lnSpc>
                <a:spcPct val="90000"/>
              </a:lnSpc>
            </a:pPr>
            <a:r>
              <a:rPr lang="hu-HU" sz="1500" dirty="0" smtClean="0"/>
              <a:t>Minden </a:t>
            </a:r>
            <a:r>
              <a:rPr lang="hu-HU" sz="1500" dirty="0"/>
              <a:t>kiadást </a:t>
            </a:r>
            <a:r>
              <a:rPr lang="hu-HU" sz="1500" dirty="0" smtClean="0"/>
              <a:t>megfontolunk</a:t>
            </a:r>
          </a:p>
          <a:p>
            <a:pPr>
              <a:lnSpc>
                <a:spcPct val="90000"/>
              </a:lnSpc>
            </a:pPr>
            <a:r>
              <a:rPr lang="en-US" sz="1700" dirty="0" err="1" smtClean="0"/>
              <a:t>Az</a:t>
            </a:r>
            <a:r>
              <a:rPr lang="en-US" sz="1700" dirty="0" smtClean="0"/>
              <a:t> </a:t>
            </a:r>
            <a:r>
              <a:rPr lang="en-US" sz="1700" dirty="0" err="1" smtClean="0"/>
              <a:t>utols</a:t>
            </a:r>
            <a:r>
              <a:rPr lang="hu-HU" sz="1700" dirty="0" smtClean="0"/>
              <a:t>ó </a:t>
            </a:r>
            <a:r>
              <a:rPr lang="hu-HU" sz="1700" dirty="0"/>
              <a:t>két évben </a:t>
            </a:r>
            <a:r>
              <a:rPr lang="hu-HU" sz="1700" dirty="0" smtClean="0"/>
              <a:t>kisebb nyereséggel végeztünk (előző négy évben is)</a:t>
            </a:r>
            <a:endParaRPr lang="hu-HU" sz="1700" dirty="0"/>
          </a:p>
          <a:p>
            <a:pPr>
              <a:lnSpc>
                <a:spcPct val="90000"/>
              </a:lnSpc>
            </a:pPr>
            <a:r>
              <a:rPr lang="hu-HU" sz="1700" dirty="0" smtClean="0"/>
              <a:t>Anyagi kilátásaink a következő két évre reménykeltőek</a:t>
            </a:r>
          </a:p>
          <a:p>
            <a:pPr lvl="1">
              <a:lnSpc>
                <a:spcPct val="90000"/>
              </a:lnSpc>
            </a:pPr>
            <a:r>
              <a:rPr lang="hu-HU" sz="1300" dirty="0" smtClean="0"/>
              <a:t>Megszokott </a:t>
            </a:r>
            <a:r>
              <a:rPr lang="hu-HU" sz="1300" dirty="0" smtClean="0"/>
              <a:t>munkánk </a:t>
            </a:r>
            <a:r>
              <a:rPr lang="hu-HU" sz="1300" dirty="0" smtClean="0"/>
              <a:t>a jelenlegi bevétel felépitésre elegendő</a:t>
            </a:r>
          </a:p>
          <a:p>
            <a:pPr lvl="1">
              <a:lnSpc>
                <a:spcPct val="90000"/>
              </a:lnSpc>
            </a:pPr>
            <a:r>
              <a:rPr lang="hu-HU" sz="1300" dirty="0" smtClean="0"/>
              <a:t>Fejlesztés (csapatalapitás, Cserkészparkok, stb.) </a:t>
            </a:r>
            <a:r>
              <a:rPr lang="hu-HU" sz="1300" dirty="0" smtClean="0"/>
              <a:t>főleg </a:t>
            </a:r>
            <a:r>
              <a:rPr lang="hu-HU" sz="1300" dirty="0" smtClean="0"/>
              <a:t>az ÖMCSST támogatásból </a:t>
            </a:r>
            <a:r>
              <a:rPr lang="hu-HU" sz="1300" dirty="0" smtClean="0"/>
              <a:t>fedezendőek</a:t>
            </a:r>
            <a:endParaRPr lang="hu-HU" sz="1300" dirty="0"/>
          </a:p>
          <a:p>
            <a:pPr>
              <a:lnSpc>
                <a:spcPct val="90000"/>
              </a:lnSpc>
            </a:pPr>
            <a:r>
              <a:rPr lang="hu-HU" sz="1700" dirty="0" smtClean="0"/>
              <a:t>A </a:t>
            </a:r>
            <a:r>
              <a:rPr lang="hu-HU" sz="1700" dirty="0"/>
              <a:t>Magyar Cserkész Alap, amely célja a KMCSSZ anyagi jövőjét biztos</a:t>
            </a:r>
            <a:r>
              <a:rPr lang="en-US" sz="1700" dirty="0"/>
              <a:t>í</a:t>
            </a:r>
            <a:r>
              <a:rPr lang="hu-HU" sz="1700" dirty="0"/>
              <a:t>tani, </a:t>
            </a:r>
            <a:r>
              <a:rPr lang="hu-HU" sz="1700" dirty="0" smtClean="0"/>
              <a:t>hat éve működik</a:t>
            </a:r>
          </a:p>
          <a:p>
            <a:pPr lvl="1">
              <a:lnSpc>
                <a:spcPct val="90000"/>
              </a:lnSpc>
            </a:pPr>
            <a:r>
              <a:rPr lang="hu-HU" sz="1500" dirty="0" smtClean="0"/>
              <a:t>A </a:t>
            </a:r>
            <a:r>
              <a:rPr lang="hu-HU" sz="1500" dirty="0"/>
              <a:t>célba vett </a:t>
            </a:r>
            <a:r>
              <a:rPr lang="hu-HU" sz="1500" dirty="0" smtClean="0"/>
              <a:t>anyagi </a:t>
            </a:r>
            <a:r>
              <a:rPr lang="hu-HU" sz="1500" dirty="0" smtClean="0"/>
              <a:t>fedezetet </a:t>
            </a:r>
            <a:r>
              <a:rPr lang="hu-HU" altLang="zh-CN" sz="1500" dirty="0" smtClean="0"/>
              <a:t>már </a:t>
            </a:r>
            <a:r>
              <a:rPr lang="hu-HU" altLang="zh-CN" sz="1500" dirty="0"/>
              <a:t>befektettük</a:t>
            </a:r>
          </a:p>
          <a:p>
            <a:pPr lvl="1">
              <a:lnSpc>
                <a:spcPct val="90000"/>
              </a:lnSpc>
            </a:pPr>
            <a:r>
              <a:rPr lang="hu-HU" altLang="zh-CN" sz="1500" dirty="0"/>
              <a:t>Több cél adomány </a:t>
            </a:r>
            <a:r>
              <a:rPr lang="hu-HU" altLang="zh-CN" sz="1500" dirty="0" smtClean="0"/>
              <a:t>érkezett, </a:t>
            </a:r>
            <a:r>
              <a:rPr lang="hu-HU" altLang="zh-CN" sz="1500" dirty="0"/>
              <a:t>amellyel egyes (főleg Cserkészparkkal kapcsolatos karbantartási) feladatokat el tudtunk </a:t>
            </a:r>
            <a:r>
              <a:rPr lang="hu-HU" altLang="zh-CN" sz="1500" dirty="0" smtClean="0"/>
              <a:t>végezni</a:t>
            </a:r>
          </a:p>
          <a:p>
            <a:pPr lvl="1">
              <a:lnSpc>
                <a:spcPct val="90000"/>
              </a:lnSpc>
            </a:pPr>
            <a:r>
              <a:rPr lang="hu-HU" altLang="zh-CN" sz="1500" dirty="0" smtClean="0"/>
              <a:t>Nagy siker volt a Sík Sándor Cs. Park 50 éves évfordulójára rendezett gyűjtés</a:t>
            </a:r>
            <a:endParaRPr lang="hu-HU" altLang="zh-CN" sz="1500" dirty="0"/>
          </a:p>
          <a:p>
            <a:pPr lvl="1">
              <a:lnSpc>
                <a:spcPct val="90000"/>
              </a:lnSpc>
            </a:pPr>
            <a:r>
              <a:rPr lang="hu-HU" sz="1500" dirty="0" smtClean="0"/>
              <a:t>Befektetéseink hatékonyságát rendszeresen vizsgálja az Alap tanácsa </a:t>
            </a:r>
            <a:endParaRPr lang="hu-HU" sz="1500" dirty="0"/>
          </a:p>
          <a:p>
            <a:pPr>
              <a:lnSpc>
                <a:spcPct val="90000"/>
              </a:lnSpc>
            </a:pPr>
            <a:endParaRPr lang="hu-HU" sz="1800" dirty="0"/>
          </a:p>
        </p:txBody>
      </p:sp>
      <p:sp>
        <p:nvSpPr>
          <p:cNvPr id="5" name="Rounded Rectangle 4"/>
          <p:cNvSpPr/>
          <p:nvPr/>
        </p:nvSpPr>
        <p:spPr>
          <a:xfrm>
            <a:off x="2360029" y="5137684"/>
            <a:ext cx="611771" cy="2725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84922" y="-196334"/>
            <a:ext cx="7772400" cy="1143000"/>
          </a:xfrm>
        </p:spPr>
        <p:txBody>
          <a:bodyPr/>
          <a:lstStyle/>
          <a:p>
            <a:r>
              <a:rPr lang="hu-HU" b="1" u="sng" dirty="0"/>
              <a:t>ANYAGIAK</a:t>
            </a:r>
            <a:endParaRPr lang="en-US" b="1" u="sng" dirty="0"/>
          </a:p>
        </p:txBody>
      </p:sp>
      <p:pic>
        <p:nvPicPr>
          <p:cNvPr id="15365" name="Picture 5" descr="pe01561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386" y="4727575"/>
            <a:ext cx="3211512" cy="213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62200" y="5105400"/>
            <a:ext cx="611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smtClean="0"/>
              <a:t>Kuni</a:t>
            </a:r>
            <a:endParaRPr lang="en-US" b="1" dirty="0"/>
          </a:p>
        </p:txBody>
      </p:sp>
      <p:pic>
        <p:nvPicPr>
          <p:cNvPr id="7170" name="Picture 2" descr="C:\Users\Imre Lendvai-Lintner\AppData\Local\Microsoft\Windows\Temporary Internet Files\Content.IE5\EFMFQGVU\MC90042920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542909"/>
            <a:ext cx="1794053" cy="1825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Imre Lendvai-Lintner\AppData\Local\Microsoft\Windows\Temporary Internet Files\Content.IE5\O2ABCJYV\MC900423557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743419"/>
            <a:ext cx="1227125" cy="1830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C:\MSOff32.972\Clipart\OFFICE\MONEY1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1371600"/>
            <a:ext cx="1112838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>
            <a:stCxn id="2" idx="3"/>
          </p:cNvCxnSpPr>
          <p:nvPr/>
        </p:nvCxnSpPr>
        <p:spPr>
          <a:xfrm flipV="1">
            <a:off x="2973971" y="5105400"/>
            <a:ext cx="988429" cy="1846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863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7" descr="campfir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5334000"/>
            <a:ext cx="1295400" cy="1428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7" descr="campfir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95400" cy="1428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hu-HU" sz="4000" b="1" u="sng" dirty="0" smtClean="0"/>
              <a:t>KIH</a:t>
            </a:r>
            <a:r>
              <a:rPr lang="hu-HU" sz="4000" u="sng" dirty="0"/>
              <a:t>Í</a:t>
            </a:r>
            <a:r>
              <a:rPr lang="hu-HU" sz="4000" b="1" u="sng" dirty="0" smtClean="0"/>
              <a:t>VÁSAINK </a:t>
            </a:r>
            <a:r>
              <a:rPr lang="hu-HU" sz="4000" b="1" u="sng" dirty="0"/>
              <a:t>é</a:t>
            </a:r>
            <a:r>
              <a:rPr lang="en-US" sz="4000" b="1" u="sng" dirty="0" smtClean="0"/>
              <a:t>s GONDJAINK</a:t>
            </a:r>
            <a:endParaRPr lang="en-US" sz="4000" b="1" u="sng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12837"/>
            <a:ext cx="8229600" cy="4525963"/>
          </a:xfrm>
        </p:spPr>
        <p:txBody>
          <a:bodyPr>
            <a:normAutofit lnSpcReduction="10000"/>
          </a:bodyPr>
          <a:lstStyle/>
          <a:p>
            <a:pPr lvl="1">
              <a:lnSpc>
                <a:spcPct val="90000"/>
              </a:lnSpc>
            </a:pPr>
            <a:r>
              <a:rPr lang="hu-HU" dirty="0" smtClean="0"/>
              <a:t>Összmagyar cserkész stratégia kivitelezése</a:t>
            </a:r>
          </a:p>
          <a:p>
            <a:pPr lvl="1">
              <a:lnSpc>
                <a:spcPct val="90000"/>
              </a:lnSpc>
            </a:pPr>
            <a:r>
              <a:rPr lang="hu-HU" dirty="0" smtClean="0"/>
              <a:t>Minőség fenntartása </a:t>
            </a:r>
          </a:p>
          <a:p>
            <a:pPr lvl="2">
              <a:lnSpc>
                <a:spcPct val="90000"/>
              </a:lnSpc>
            </a:pPr>
            <a:r>
              <a:rPr lang="hu-HU" dirty="0" smtClean="0"/>
              <a:t>Eseményeink, rendezvényeink</a:t>
            </a:r>
          </a:p>
          <a:p>
            <a:pPr lvl="2">
              <a:lnSpc>
                <a:spcPct val="90000"/>
              </a:lnSpc>
            </a:pPr>
            <a:r>
              <a:rPr lang="hu-HU" dirty="0" smtClean="0"/>
              <a:t>Cserkészeink nyelvkészsége</a:t>
            </a:r>
          </a:p>
          <a:p>
            <a:pPr lvl="2">
              <a:lnSpc>
                <a:spcPct val="90000"/>
              </a:lnSpc>
            </a:pPr>
            <a:r>
              <a:rPr lang="hu-HU" dirty="0" smtClean="0"/>
              <a:t>Erkölcsi kihívások, a külső világ csábitásainak ellenállni</a:t>
            </a:r>
          </a:p>
          <a:p>
            <a:pPr lvl="1">
              <a:lnSpc>
                <a:spcPct val="90000"/>
              </a:lnSpc>
            </a:pPr>
            <a:r>
              <a:rPr lang="hu-HU" dirty="0" smtClean="0"/>
              <a:t>Fentiekhez sok vezető ideje, energiája fog kelleni</a:t>
            </a:r>
          </a:p>
          <a:p>
            <a:pPr lvl="2">
              <a:lnSpc>
                <a:spcPct val="90000"/>
              </a:lnSpc>
            </a:pPr>
            <a:r>
              <a:rPr lang="hu-HU" dirty="0" smtClean="0"/>
              <a:t>Felelősség vállalás serkentése</a:t>
            </a:r>
          </a:p>
          <a:p>
            <a:pPr lvl="1">
              <a:lnSpc>
                <a:spcPct val="90000"/>
              </a:lnSpc>
            </a:pPr>
            <a:r>
              <a:rPr lang="hu-HU" dirty="0" smtClean="0"/>
              <a:t>Felső vezetőség utódlásának beindítása </a:t>
            </a:r>
          </a:p>
          <a:p>
            <a:pPr lvl="1">
              <a:lnSpc>
                <a:spcPct val="90000"/>
              </a:lnSpc>
            </a:pPr>
            <a:r>
              <a:rPr lang="hu-HU" dirty="0" smtClean="0"/>
              <a:t>Csapatparancsnokok támogatása</a:t>
            </a:r>
          </a:p>
          <a:p>
            <a:pPr lvl="2">
              <a:lnSpc>
                <a:spcPct val="90000"/>
              </a:lnSpc>
            </a:pPr>
            <a:r>
              <a:rPr lang="hu-HU" dirty="0" smtClean="0"/>
              <a:t>Átadás hatékonyság </a:t>
            </a:r>
            <a:r>
              <a:rPr lang="hu-HU" dirty="0" smtClean="0"/>
              <a:t>erősités</a:t>
            </a:r>
            <a:endParaRPr lang="hu-HU" dirty="0" smtClean="0"/>
          </a:p>
          <a:p>
            <a:pPr lvl="2">
              <a:lnSpc>
                <a:spcPct val="90000"/>
              </a:lnSpc>
            </a:pPr>
            <a:r>
              <a:rPr lang="hu-HU" dirty="0" smtClean="0"/>
              <a:t>Rendszeres mentorálás és visszajelzés</a:t>
            </a:r>
          </a:p>
        </p:txBody>
      </p:sp>
      <p:pic>
        <p:nvPicPr>
          <p:cNvPr id="5" name="Picture 17" descr="campfir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5422468"/>
            <a:ext cx="1295400" cy="1428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7" descr="campfir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76200"/>
            <a:ext cx="1295400" cy="1428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212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191901" y="3657600"/>
            <a:ext cx="6705600" cy="2895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Monotype Sorts" pitchFamily="2" charset="2"/>
              <a:buNone/>
            </a:pPr>
            <a:endParaRPr lang="en-US" sz="1600" dirty="0" smtClean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b="1" u="sng" dirty="0"/>
              <a:t>ZÁRÓ </a:t>
            </a:r>
            <a:r>
              <a:rPr lang="hu-HU" b="1" u="sng" dirty="0" smtClean="0"/>
              <a:t>GONDOLAT</a:t>
            </a:r>
            <a:endParaRPr lang="en-US" b="1" u="sng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571999"/>
          </a:xfrm>
        </p:spPr>
        <p:txBody>
          <a:bodyPr>
            <a:normAutofit lnSpcReduction="10000"/>
          </a:bodyPr>
          <a:lstStyle/>
          <a:p>
            <a:r>
              <a:rPr lang="hu-HU" sz="2400" dirty="0"/>
              <a:t>Három záró gondolat gróf Teleki Páltól</a:t>
            </a:r>
          </a:p>
          <a:p>
            <a:pPr lvl="1"/>
            <a:r>
              <a:rPr lang="hu-HU" sz="2000" dirty="0"/>
              <a:t>Nem a </a:t>
            </a:r>
            <a:r>
              <a:rPr lang="hu-HU" sz="2000" dirty="0" smtClean="0"/>
              <a:t>külsőségek </a:t>
            </a:r>
            <a:r>
              <a:rPr lang="hu-HU" sz="2000" dirty="0"/>
              <a:t>megoldásával kell foglalkoznunk, hanem nevelnünk kell és a </a:t>
            </a:r>
            <a:r>
              <a:rPr lang="hu-HU" sz="2000" dirty="0" smtClean="0"/>
              <a:t>külsőség magától </a:t>
            </a:r>
            <a:r>
              <a:rPr lang="hu-HU" sz="2000" dirty="0"/>
              <a:t>el fog </a:t>
            </a:r>
            <a:r>
              <a:rPr lang="hu-HU" sz="2000" dirty="0" smtClean="0"/>
              <a:t>múlni</a:t>
            </a:r>
            <a:r>
              <a:rPr lang="hu-HU" sz="2000" dirty="0"/>
              <a:t>. </a:t>
            </a:r>
          </a:p>
          <a:p>
            <a:pPr lvl="1"/>
            <a:r>
              <a:rPr lang="hu-HU" sz="2000" dirty="0"/>
              <a:t>Mindig azt tapasztaltam, hogy ahol az emberek között szeretet van, ahol az emberek szeretettel </a:t>
            </a:r>
            <a:r>
              <a:rPr lang="hu-HU" sz="2000" dirty="0" smtClean="0"/>
              <a:t>kapcsolódnak </a:t>
            </a:r>
            <a:r>
              <a:rPr lang="hu-HU" sz="2000" dirty="0"/>
              <a:t>egymáshoz, onnan alkotó, vállalkozási szellem indul ki. </a:t>
            </a:r>
          </a:p>
          <a:p>
            <a:pPr lvl="1"/>
            <a:r>
              <a:rPr lang="hu-HU" sz="2000" dirty="0"/>
              <a:t>Nem a szám és a forma határoznak, hanem a lényeg, a beltartalom. </a:t>
            </a:r>
            <a:endParaRPr lang="hu-HU" sz="2000" dirty="0" smtClean="0"/>
          </a:p>
          <a:p>
            <a:pPr lvl="1"/>
            <a:endParaRPr lang="hu-HU" sz="2000" dirty="0"/>
          </a:p>
          <a:p>
            <a:r>
              <a:rPr lang="hu-HU" sz="2400" dirty="0" smtClean="0"/>
              <a:t>A KMCSSZ elnökségének nevében</a:t>
            </a:r>
          </a:p>
          <a:p>
            <a:pPr lvl="1"/>
            <a:r>
              <a:rPr lang="hu-HU" sz="2000" dirty="0" smtClean="0"/>
              <a:t>Köszönjük az elmult két év áldozatos, hatékony és sikerekben gazdag munkáját minden cserkészvezetőnek</a:t>
            </a:r>
          </a:p>
          <a:p>
            <a:pPr lvl="1"/>
            <a:r>
              <a:rPr lang="hu-HU" sz="2000" dirty="0" smtClean="0"/>
              <a:t>És kérjük a jó Isten áldását mindannyiunkra, hogy ez az áldozatos és </a:t>
            </a:r>
            <a:r>
              <a:rPr lang="hu-HU" sz="2000" dirty="0"/>
              <a:t>nehéz </a:t>
            </a:r>
            <a:r>
              <a:rPr lang="hu-HU" sz="2000" dirty="0" smtClean="0"/>
              <a:t>munkánk továbbra is </a:t>
            </a:r>
            <a:r>
              <a:rPr lang="hu-HU" sz="2000" dirty="0"/>
              <a:t>sikeres </a:t>
            </a:r>
            <a:r>
              <a:rPr lang="hu-HU" sz="2000" dirty="0" smtClean="0"/>
              <a:t>legyen.</a:t>
            </a:r>
            <a:endParaRPr lang="en-US" sz="1400" dirty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2432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5237"/>
            <a:ext cx="8229600" cy="5059363"/>
          </a:xfrm>
        </p:spPr>
        <p:txBody>
          <a:bodyPr/>
          <a:lstStyle/>
          <a:p>
            <a:r>
              <a:rPr lang="hu-HU" dirty="0"/>
              <a:t>ÉS MOST</a:t>
            </a:r>
          </a:p>
          <a:p>
            <a:pPr lvl="1"/>
            <a:r>
              <a:rPr lang="hu-HU" dirty="0" smtClean="0"/>
              <a:t>ALELNÖKÜNK (Dömötör Gábor) BESZÁMOLÓJA</a:t>
            </a:r>
            <a:endParaRPr lang="hu-HU" dirty="0"/>
          </a:p>
          <a:p>
            <a:pPr lvl="1"/>
            <a:r>
              <a:rPr lang="hu-HU" dirty="0"/>
              <a:t>u</a:t>
            </a:r>
            <a:r>
              <a:rPr lang="hu-HU" dirty="0" smtClean="0"/>
              <a:t>tána</a:t>
            </a:r>
            <a:endParaRPr lang="hu-HU" dirty="0"/>
          </a:p>
          <a:p>
            <a:pPr lvl="1"/>
            <a:r>
              <a:rPr lang="hu-HU" dirty="0"/>
              <a:t>FŐTITKÁRUNK </a:t>
            </a:r>
            <a:r>
              <a:rPr lang="hu-HU" dirty="0" smtClean="0"/>
              <a:t>(Szórád Gábor) BESZÁMOLÓJA</a:t>
            </a:r>
            <a:endParaRPr lang="hu-HU" dirty="0"/>
          </a:p>
          <a:p>
            <a:pPr lvl="1"/>
            <a:r>
              <a:rPr lang="hu-HU" dirty="0"/>
              <a:t>é</a:t>
            </a:r>
            <a:r>
              <a:rPr lang="hu-HU" dirty="0" smtClean="0"/>
              <a:t>s</a:t>
            </a:r>
            <a:endParaRPr lang="hu-HU" dirty="0"/>
          </a:p>
          <a:p>
            <a:pPr lvl="1"/>
            <a:r>
              <a:rPr lang="hu-HU" dirty="0"/>
              <a:t>VEZETŐTISZTÜNK </a:t>
            </a:r>
            <a:r>
              <a:rPr lang="hu-HU" dirty="0" smtClean="0"/>
              <a:t>(Szentkirályi Pál) BESZÁMOLÓJA</a:t>
            </a:r>
            <a:endParaRPr lang="en-US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0209739"/>
              </p:ext>
            </p:extLst>
          </p:nvPr>
        </p:nvGraphicFramePr>
        <p:xfrm>
          <a:off x="2438400" y="4724520"/>
          <a:ext cx="3472649" cy="2133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" name="Bitmap Image" r:id="rId3" imgW="5038560" imgH="3095640" progId="">
                  <p:embed/>
                </p:oleObj>
              </mc:Choice>
              <mc:Fallback>
                <p:oleObj name="Bitmap Image" r:id="rId3" imgW="5038560" imgH="3095640" progId="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4724520"/>
                        <a:ext cx="3472649" cy="21334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2888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168775"/>
            <a:ext cx="7772400" cy="1470025"/>
          </a:xfrm>
        </p:spPr>
        <p:txBody>
          <a:bodyPr/>
          <a:lstStyle/>
          <a:p>
            <a:r>
              <a:rPr lang="hu-HU" sz="3200" dirty="0"/>
              <a:t>TOVÁBBI BESZÁMOLÓK</a:t>
            </a:r>
            <a:endParaRPr lang="en-US" sz="3200" dirty="0"/>
          </a:p>
        </p:txBody>
      </p:sp>
      <p:pic>
        <p:nvPicPr>
          <p:cNvPr id="17411" name="Picture 3" descr="szines lili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925" y="990600"/>
            <a:ext cx="2733675" cy="302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271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b="1" u="sng" dirty="0"/>
              <a:t>BEINDIT</a:t>
            </a:r>
            <a:r>
              <a:rPr lang="hu-HU" b="1" u="sng" dirty="0"/>
              <a:t>Ó </a:t>
            </a:r>
            <a:r>
              <a:rPr lang="hu-HU" b="1" u="sng" dirty="0" smtClean="0"/>
              <a:t>GONDOLAT</a:t>
            </a:r>
            <a:endParaRPr lang="en-US" b="1" u="sng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5237"/>
            <a:ext cx="8229600" cy="4525963"/>
          </a:xfrm>
        </p:spPr>
        <p:txBody>
          <a:bodyPr>
            <a:normAutofit/>
          </a:bodyPr>
          <a:lstStyle/>
          <a:p>
            <a:endParaRPr lang="en-US" sz="20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295400" y="1489770"/>
            <a:ext cx="7162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4000" dirty="0"/>
              <a:t>A magyar hazaszeretet nem a hóllét függvénye, sokkal inkább a magyar kultúráé</a:t>
            </a:r>
            <a:r>
              <a:rPr lang="hu-HU" sz="4000" dirty="0" smtClean="0"/>
              <a:t>.</a:t>
            </a:r>
          </a:p>
          <a:p>
            <a:pPr algn="ctr"/>
            <a:endParaRPr lang="hu-HU" sz="4000" dirty="0" smtClean="0"/>
          </a:p>
          <a:p>
            <a:r>
              <a:rPr lang="hu-HU" sz="2800" dirty="0" smtClean="0"/>
              <a:t>Dr. Vizi E. Szilveszter, </a:t>
            </a:r>
          </a:p>
          <a:p>
            <a:r>
              <a:rPr lang="hu-HU" sz="2800" dirty="0" smtClean="0"/>
              <a:t>Magyar Tudományos Akadémia volt elnöke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0341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hu-HU" b="1" u="sng" dirty="0"/>
              <a:t>TARTALOM</a:t>
            </a:r>
            <a:endParaRPr lang="en-US" b="1" u="sng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hu-HU" sz="2800" dirty="0"/>
              <a:t>Elnöki </a:t>
            </a:r>
            <a:r>
              <a:rPr lang="hu-HU" sz="2800" dirty="0" smtClean="0"/>
              <a:t>beszámoló </a:t>
            </a:r>
          </a:p>
          <a:p>
            <a:pPr lvl="1">
              <a:lnSpc>
                <a:spcPct val="90000"/>
              </a:lnSpc>
            </a:pPr>
            <a:r>
              <a:rPr lang="hu-HU" sz="2000" dirty="0" smtClean="0"/>
              <a:t>Helyzetjelentés</a:t>
            </a:r>
          </a:p>
          <a:p>
            <a:pPr lvl="2">
              <a:lnSpc>
                <a:spcPct val="90000"/>
              </a:lnSpc>
            </a:pPr>
            <a:r>
              <a:rPr lang="hu-HU" sz="1600" dirty="0" smtClean="0"/>
              <a:t>Szövetségi szempontból</a:t>
            </a:r>
          </a:p>
          <a:p>
            <a:pPr lvl="2">
              <a:lnSpc>
                <a:spcPct val="90000"/>
              </a:lnSpc>
            </a:pPr>
            <a:r>
              <a:rPr lang="hu-HU" sz="1600" dirty="0" smtClean="0"/>
              <a:t>Kerületi és körzeti szempontból</a:t>
            </a:r>
          </a:p>
          <a:p>
            <a:pPr lvl="2">
              <a:lnSpc>
                <a:spcPct val="90000"/>
              </a:lnSpc>
            </a:pPr>
            <a:r>
              <a:rPr lang="hu-HU" sz="1600" dirty="0" smtClean="0"/>
              <a:t>Kárpát-medence körkép</a:t>
            </a:r>
            <a:endParaRPr lang="hu-HU" sz="1600" dirty="0"/>
          </a:p>
          <a:p>
            <a:pPr lvl="1">
              <a:lnSpc>
                <a:spcPct val="90000"/>
              </a:lnSpc>
            </a:pPr>
            <a:r>
              <a:rPr lang="hu-HU" sz="2000" dirty="0" smtClean="0"/>
              <a:t>Évfordulók</a:t>
            </a:r>
            <a:endParaRPr lang="hu-HU" sz="2000" dirty="0"/>
          </a:p>
          <a:p>
            <a:pPr lvl="1">
              <a:lnSpc>
                <a:spcPct val="90000"/>
              </a:lnSpc>
            </a:pPr>
            <a:r>
              <a:rPr lang="hu-HU" sz="2000" dirty="0" smtClean="0"/>
              <a:t>Halot</a:t>
            </a:r>
            <a:r>
              <a:rPr lang="en-US" sz="2000" dirty="0"/>
              <a:t>t</a:t>
            </a:r>
            <a:r>
              <a:rPr lang="hu-HU" sz="2000" dirty="0" smtClean="0"/>
              <a:t>aink</a:t>
            </a:r>
          </a:p>
          <a:p>
            <a:pPr lvl="1">
              <a:lnSpc>
                <a:spcPct val="90000"/>
              </a:lnSpc>
            </a:pPr>
            <a:r>
              <a:rPr lang="hu-HU" sz="2000" dirty="0" smtClean="0"/>
              <a:t>Anyagiak</a:t>
            </a:r>
            <a:endParaRPr lang="hu-HU" sz="2000" dirty="0"/>
          </a:p>
          <a:p>
            <a:pPr lvl="1">
              <a:lnSpc>
                <a:spcPct val="90000"/>
              </a:lnSpc>
            </a:pPr>
            <a:r>
              <a:rPr lang="hu-HU" sz="2000" dirty="0" smtClean="0"/>
              <a:t>Kih</a:t>
            </a:r>
            <a:r>
              <a:rPr lang="en-US" sz="2000" dirty="0"/>
              <a:t>í</a:t>
            </a:r>
            <a:r>
              <a:rPr lang="hu-HU" sz="2000" dirty="0" smtClean="0"/>
              <a:t>vásaink</a:t>
            </a:r>
          </a:p>
          <a:p>
            <a:pPr lvl="1">
              <a:lnSpc>
                <a:spcPct val="90000"/>
              </a:lnSpc>
            </a:pPr>
            <a:r>
              <a:rPr lang="hu-HU" sz="2000" dirty="0" smtClean="0"/>
              <a:t>Záró </a:t>
            </a:r>
            <a:r>
              <a:rPr lang="hu-HU" sz="2000" dirty="0"/>
              <a:t>gondolatok</a:t>
            </a:r>
          </a:p>
          <a:p>
            <a:pPr>
              <a:lnSpc>
                <a:spcPct val="90000"/>
              </a:lnSpc>
            </a:pPr>
            <a:r>
              <a:rPr lang="hu-HU" sz="2800" dirty="0"/>
              <a:t>Alelnöki beszámoló</a:t>
            </a:r>
          </a:p>
          <a:p>
            <a:pPr>
              <a:lnSpc>
                <a:spcPct val="90000"/>
              </a:lnSpc>
            </a:pPr>
            <a:r>
              <a:rPr lang="hu-HU" sz="2800" dirty="0"/>
              <a:t>Főtitkári beszámoló </a:t>
            </a:r>
          </a:p>
          <a:p>
            <a:pPr>
              <a:lnSpc>
                <a:spcPct val="90000"/>
              </a:lnSpc>
            </a:pPr>
            <a:r>
              <a:rPr lang="hu-HU" sz="2800" dirty="0"/>
              <a:t>Vezetőtiszti beszámoló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  <p:pic>
        <p:nvPicPr>
          <p:cNvPr id="4100" name="Picture 4" descr="mp0064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143000"/>
            <a:ext cx="1905000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1" name="AutoShape 5" descr="woggle_clipart_bw"/>
          <p:cNvSpPr>
            <a:spLocks noChangeAspect="1" noChangeArrowheads="1"/>
          </p:cNvSpPr>
          <p:nvPr/>
        </p:nvSpPr>
        <p:spPr bwMode="auto">
          <a:xfrm>
            <a:off x="4424363" y="3281363"/>
            <a:ext cx="296862" cy="296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2" name="AutoShape 6" descr="woggle_clipart_bw"/>
          <p:cNvSpPr>
            <a:spLocks noChangeAspect="1" noChangeArrowheads="1"/>
          </p:cNvSpPr>
          <p:nvPr/>
        </p:nvSpPr>
        <p:spPr bwMode="auto">
          <a:xfrm>
            <a:off x="4424363" y="3281363"/>
            <a:ext cx="296862" cy="296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5911850" y="6210300"/>
            <a:ext cx="2546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hu-HU" sz="1800">
                <a:latin typeface="Times New Roman" pitchFamily="18" charset="0"/>
              </a:rPr>
              <a:t>Az elnökség beszámól</a:t>
            </a:r>
            <a:r>
              <a:rPr lang="en-US" sz="1800">
                <a:latin typeface="Times New Roman" pitchFamily="18" charset="0"/>
              </a:rPr>
              <a:t>???</a:t>
            </a:r>
          </a:p>
        </p:txBody>
      </p:sp>
      <p:pic>
        <p:nvPicPr>
          <p:cNvPr id="4104" name="Picture 8" descr="--HungaryMCfleurdeli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219200"/>
            <a:ext cx="1450975" cy="185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bp_scouts_in_so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767137"/>
            <a:ext cx="3597275" cy="301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876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sz="4900" b="1" u="sng" dirty="0" smtClean="0"/>
              <a:t>HELY</a:t>
            </a:r>
            <a:r>
              <a:rPr lang="hu-HU" sz="4900" b="1" u="sng" dirty="0" smtClean="0"/>
              <a:t>ZETJELENTÉS – </a:t>
            </a:r>
            <a:br>
              <a:rPr lang="hu-HU" sz="4900" b="1" u="sng" dirty="0" smtClean="0"/>
            </a:br>
            <a:r>
              <a:rPr lang="hu-HU" sz="3600" b="1" u="sng" dirty="0" smtClean="0"/>
              <a:t>SZÖVETSÉGI SZEMPONTBÓL</a:t>
            </a:r>
            <a:endParaRPr lang="en-US" sz="3600" b="1" u="sng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915400" cy="4953000"/>
          </a:xfrm>
        </p:spPr>
        <p:txBody>
          <a:bodyPr>
            <a:noAutofit/>
          </a:bodyPr>
          <a:lstStyle/>
          <a:p>
            <a:pPr marL="457200" lvl="1" indent="0">
              <a:lnSpc>
                <a:spcPct val="90000"/>
              </a:lnSpc>
              <a:buNone/>
            </a:pPr>
            <a:r>
              <a:rPr lang="hu-HU" dirty="0" smtClean="0"/>
              <a:t>JÓHIREK ÉS AMI JÓL MEGY</a:t>
            </a:r>
          </a:p>
          <a:p>
            <a:pPr lvl="1">
              <a:lnSpc>
                <a:spcPct val="90000"/>
              </a:lnSpc>
            </a:pPr>
            <a:r>
              <a:rPr lang="hu-HU" dirty="0" smtClean="0"/>
              <a:t>Általános létszám </a:t>
            </a:r>
            <a:r>
              <a:rPr lang="en-US" dirty="0" err="1" smtClean="0"/>
              <a:t>emelked</a:t>
            </a:r>
            <a:r>
              <a:rPr lang="hu-HU" dirty="0" smtClean="0"/>
              <a:t>és </a:t>
            </a:r>
            <a:r>
              <a:rPr lang="hu-HU" dirty="0" smtClean="0"/>
              <a:t>folytatódik</a:t>
            </a:r>
            <a:endParaRPr lang="hu-HU" dirty="0" smtClean="0"/>
          </a:p>
          <a:p>
            <a:pPr lvl="1">
              <a:lnSpc>
                <a:spcPct val="90000"/>
              </a:lnSpc>
            </a:pPr>
            <a:r>
              <a:rPr lang="hu-HU" dirty="0" smtClean="0"/>
              <a:t>Eseményeken magas számú részvétel</a:t>
            </a:r>
          </a:p>
          <a:p>
            <a:pPr lvl="2">
              <a:lnSpc>
                <a:spcPct val="90000"/>
              </a:lnSpc>
            </a:pPr>
            <a:r>
              <a:rPr lang="hu-HU" dirty="0" smtClean="0"/>
              <a:t>Események minősége is általábban nagyon jó</a:t>
            </a:r>
          </a:p>
          <a:p>
            <a:pPr lvl="1">
              <a:lnSpc>
                <a:spcPct val="90000"/>
              </a:lnSpc>
            </a:pPr>
            <a:r>
              <a:rPr lang="hu-HU" dirty="0" smtClean="0"/>
              <a:t>Nyelvkészség megtartása, helyenként javulása</a:t>
            </a:r>
          </a:p>
          <a:p>
            <a:pPr lvl="1">
              <a:lnSpc>
                <a:spcPct val="90000"/>
              </a:lnSpc>
            </a:pPr>
            <a:r>
              <a:rPr lang="hu-HU" dirty="0" smtClean="0"/>
              <a:t>Csapatalapítás munka nagyon jól halad</a:t>
            </a:r>
          </a:p>
          <a:p>
            <a:pPr lvl="2">
              <a:lnSpc>
                <a:spcPct val="90000"/>
              </a:lnSpc>
            </a:pPr>
            <a:r>
              <a:rPr lang="hu-HU" dirty="0" smtClean="0"/>
              <a:t>Connecticut, Venice és London igazolva</a:t>
            </a:r>
          </a:p>
          <a:p>
            <a:pPr lvl="2">
              <a:lnSpc>
                <a:spcPct val="90000"/>
              </a:lnSpc>
            </a:pPr>
            <a:r>
              <a:rPr lang="hu-HU" dirty="0" smtClean="0"/>
              <a:t>Sok helyen </a:t>
            </a:r>
            <a:r>
              <a:rPr lang="hu-HU" dirty="0" smtClean="0"/>
              <a:t>érdeklődés </a:t>
            </a:r>
            <a:r>
              <a:rPr lang="hu-HU" dirty="0" smtClean="0"/>
              <a:t>és munka </a:t>
            </a:r>
            <a:r>
              <a:rPr lang="hu-HU" dirty="0" smtClean="0"/>
              <a:t>beindítása</a:t>
            </a:r>
            <a:endParaRPr lang="hu-HU" dirty="0" smtClean="0"/>
          </a:p>
          <a:p>
            <a:pPr lvl="1">
              <a:lnSpc>
                <a:spcPct val="90000"/>
              </a:lnSpc>
            </a:pPr>
            <a:r>
              <a:rPr lang="hu-HU" dirty="0" smtClean="0"/>
              <a:t>VK hétvégek rendszeressége növekszik</a:t>
            </a:r>
          </a:p>
          <a:p>
            <a:pPr lvl="1">
              <a:lnSpc>
                <a:spcPct val="90000"/>
              </a:lnSpc>
            </a:pPr>
            <a:r>
              <a:rPr lang="hu-HU" dirty="0" smtClean="0"/>
              <a:t>Sokkal több vezetői </a:t>
            </a:r>
            <a:r>
              <a:rPr lang="hu-HU" dirty="0" smtClean="0"/>
              <a:t>felelősség előadás </a:t>
            </a:r>
            <a:r>
              <a:rPr lang="hu-HU" dirty="0" smtClean="0"/>
              <a:t>megtartva</a:t>
            </a:r>
          </a:p>
          <a:p>
            <a:pPr lvl="1">
              <a:lnSpc>
                <a:spcPct val="90000"/>
              </a:lnSpc>
            </a:pPr>
            <a:r>
              <a:rPr lang="hu-HU" dirty="0" smtClean="0"/>
              <a:t>Körösi Csoma Sándor program </a:t>
            </a:r>
            <a:r>
              <a:rPr lang="hu-HU" dirty="0" smtClean="0"/>
              <a:t>résztvevőinek </a:t>
            </a:r>
            <a:r>
              <a:rPr lang="hu-HU" dirty="0" smtClean="0"/>
              <a:t>kb. 50%-a cserkész </a:t>
            </a:r>
            <a:r>
              <a:rPr lang="hu-HU" dirty="0" smtClean="0"/>
              <a:t>múlttal </a:t>
            </a:r>
            <a:r>
              <a:rPr lang="hu-HU" dirty="0" smtClean="0"/>
              <a:t>rendelkezik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18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sz="4900" b="1" u="sng" dirty="0" smtClean="0"/>
              <a:t>HELY</a:t>
            </a:r>
            <a:r>
              <a:rPr lang="hu-HU" sz="4900" b="1" u="sng" dirty="0" smtClean="0"/>
              <a:t>ZETJELENTÉS – </a:t>
            </a:r>
            <a:br>
              <a:rPr lang="hu-HU" sz="4900" b="1" u="sng" dirty="0" smtClean="0"/>
            </a:br>
            <a:r>
              <a:rPr lang="hu-HU" sz="3600" b="1" u="sng" dirty="0"/>
              <a:t>SZÖVETSÉGI SZEMPONTBÓL</a:t>
            </a:r>
            <a:endParaRPr lang="en-US" sz="3600" b="1" u="sng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915400" cy="4114800"/>
          </a:xfrm>
        </p:spPr>
        <p:txBody>
          <a:bodyPr>
            <a:normAutofit/>
          </a:bodyPr>
          <a:lstStyle/>
          <a:p>
            <a:pPr lvl="1">
              <a:lnSpc>
                <a:spcPct val="90000"/>
              </a:lnSpc>
            </a:pPr>
            <a:endParaRPr lang="hu-HU" sz="1600" dirty="0"/>
          </a:p>
          <a:p>
            <a:pPr marL="457200" lvl="1" indent="0">
              <a:lnSpc>
                <a:spcPct val="90000"/>
              </a:lnSpc>
              <a:buNone/>
            </a:pPr>
            <a:r>
              <a:rPr lang="hu-HU" dirty="0" smtClean="0"/>
              <a:t>AMI MÉG JOBBAN IS MEHETNE</a:t>
            </a:r>
            <a:endParaRPr lang="hu-HU" dirty="0"/>
          </a:p>
          <a:p>
            <a:pPr lvl="1">
              <a:lnSpc>
                <a:spcPct val="90000"/>
              </a:lnSpc>
            </a:pPr>
            <a:r>
              <a:rPr lang="hu-HU" dirty="0" smtClean="0"/>
              <a:t>Körzetek és kerületek minőségi </a:t>
            </a:r>
            <a:r>
              <a:rPr lang="hu-HU" dirty="0" smtClean="0"/>
              <a:t>egyenlőségének </a:t>
            </a:r>
            <a:r>
              <a:rPr lang="hu-HU" dirty="0" smtClean="0"/>
              <a:t>elérése– események, gyűlések minősége, stb.</a:t>
            </a:r>
          </a:p>
          <a:p>
            <a:pPr lvl="1">
              <a:lnSpc>
                <a:spcPct val="90000"/>
              </a:lnSpc>
            </a:pPr>
            <a:r>
              <a:rPr lang="hu-HU" dirty="0" smtClean="0"/>
              <a:t>Cserkész összejövetelek rendszeressége</a:t>
            </a:r>
          </a:p>
          <a:p>
            <a:pPr lvl="1">
              <a:lnSpc>
                <a:spcPct val="90000"/>
              </a:lnSpc>
            </a:pPr>
            <a:r>
              <a:rPr lang="hu-HU" dirty="0" smtClean="0"/>
              <a:t>Csapattáborok megtartása</a:t>
            </a:r>
          </a:p>
          <a:p>
            <a:pPr lvl="1">
              <a:lnSpc>
                <a:spcPct val="90000"/>
              </a:lnSpc>
            </a:pPr>
            <a:r>
              <a:rPr lang="hu-HU" dirty="0" smtClean="0"/>
              <a:t>Feladatok, felelős</a:t>
            </a:r>
            <a:r>
              <a:rPr lang="en-US" dirty="0" err="1" smtClean="0"/>
              <a:t>s</a:t>
            </a:r>
            <a:r>
              <a:rPr lang="hu-HU" dirty="0" smtClean="0"/>
              <a:t>ég vállalás minden szinten</a:t>
            </a:r>
          </a:p>
          <a:p>
            <a:pPr lvl="1">
              <a:lnSpc>
                <a:spcPct val="90000"/>
              </a:lnSpc>
            </a:pPr>
            <a:r>
              <a:rPr lang="hu-HU" dirty="0" smtClean="0"/>
              <a:t>Fiatal csapatparancsnokok támogatása, istápolása</a:t>
            </a:r>
          </a:p>
        </p:txBody>
      </p:sp>
      <p:pic>
        <p:nvPicPr>
          <p:cNvPr id="2" name="Picture 2" descr="K:\Lendvai Data Backup\user\Documents\My Documents\KOZGYULES 2013\JELENTESEK\UTRAKES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4952999"/>
            <a:ext cx="1371600" cy="1613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72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b="1" u="sng" dirty="0"/>
              <a:t>HELY</a:t>
            </a:r>
            <a:r>
              <a:rPr lang="hu-HU" sz="6600" b="1" u="sng" dirty="0"/>
              <a:t>ZETJELENTÉS – </a:t>
            </a:r>
            <a:br>
              <a:rPr lang="hu-HU" sz="6600" b="1" u="sng" dirty="0"/>
            </a:br>
            <a:r>
              <a:rPr lang="hu-HU" b="1" u="sng" dirty="0" smtClean="0"/>
              <a:t>KERÜLETI és KÖRZETI SZEMPONTBÓL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914383"/>
              </p:ext>
            </p:extLst>
          </p:nvPr>
        </p:nvGraphicFramePr>
        <p:xfrm>
          <a:off x="457200" y="2179320"/>
          <a:ext cx="8229600" cy="452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2209800"/>
                <a:gridCol w="2133600"/>
                <a:gridCol w="2057400"/>
              </a:tblGrid>
              <a:tr h="800100">
                <a:tc>
                  <a:txBody>
                    <a:bodyPr/>
                    <a:lstStyle/>
                    <a:p>
                      <a:pPr marL="400050" indent="-400050">
                        <a:buAutoNum type="romanUcPeriod"/>
                      </a:pPr>
                      <a:r>
                        <a:rPr lang="hu-HU" dirty="0" smtClean="0"/>
                        <a:t>Kerület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400 – 500 cserkész</a:t>
                      </a:r>
                    </a:p>
                    <a:p>
                      <a:r>
                        <a:rPr lang="hu-HU" dirty="0" smtClean="0"/>
                        <a:t>2 új csapat –</a:t>
                      </a:r>
                      <a:r>
                        <a:rPr lang="hu-HU" baseline="0" dirty="0" smtClean="0"/>
                        <a:t> Brüssel és London</a:t>
                      </a:r>
                      <a:endParaRPr lang="hu-HU" dirty="0" smtClean="0"/>
                    </a:p>
                    <a:p>
                      <a:r>
                        <a:rPr lang="hu-HU" dirty="0" smtClean="0"/>
                        <a:t>Indul Nürnberg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Regöstábor</a:t>
                      </a:r>
                    </a:p>
                    <a:p>
                      <a:r>
                        <a:rPr lang="hu-HU" dirty="0" smtClean="0"/>
                        <a:t>Strukturális átalakitás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Nyáritábor</a:t>
                      </a:r>
                    </a:p>
                    <a:p>
                      <a:r>
                        <a:rPr lang="hu-HU" dirty="0" smtClean="0"/>
                        <a:t>Cspk. </a:t>
                      </a:r>
                      <a:r>
                        <a:rPr lang="hu-HU" dirty="0" smtClean="0"/>
                        <a:t>utódlás</a:t>
                      </a:r>
                      <a:endParaRPr lang="en-US" dirty="0"/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pPr marL="400050" indent="-400050">
                        <a:buAutoNum type="romanUcPeriod"/>
                      </a:pPr>
                      <a:r>
                        <a:rPr lang="hu-HU" dirty="0" smtClean="0"/>
                        <a:t>Ausztria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3 csapat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VK napok</a:t>
                      </a:r>
                    </a:p>
                    <a:p>
                      <a:r>
                        <a:rPr lang="hu-HU" dirty="0" smtClean="0"/>
                        <a:t>Linz </a:t>
                      </a:r>
                      <a:r>
                        <a:rPr lang="hu-HU" dirty="0" smtClean="0"/>
                        <a:t>felerősödése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Graci sikertelenség</a:t>
                      </a:r>
                    </a:p>
                    <a:p>
                      <a:r>
                        <a:rPr lang="hu-HU" dirty="0" smtClean="0"/>
                        <a:t>Biztositás kérdése</a:t>
                      </a:r>
                      <a:endParaRPr lang="en-US" dirty="0"/>
                    </a:p>
                  </a:txBody>
                  <a:tcPr/>
                </a:tc>
              </a:tr>
              <a:tr h="449580">
                <a:tc>
                  <a:txBody>
                    <a:bodyPr/>
                    <a:lstStyle/>
                    <a:p>
                      <a:pPr marL="400050" indent="-400050">
                        <a:buAutoNum type="romanUcPeriod"/>
                      </a:pPr>
                      <a:r>
                        <a:rPr lang="hu-HU" dirty="0" smtClean="0"/>
                        <a:t>Németország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10 csapat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Akadályverseny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Cspk.-ok</a:t>
                      </a:r>
                      <a:r>
                        <a:rPr lang="hu-HU" baseline="0" dirty="0" smtClean="0"/>
                        <a:t> fiatalok</a:t>
                      </a:r>
                      <a:endParaRPr lang="en-US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marL="400050" indent="-400050">
                        <a:buAutoNum type="romanUcPeriod"/>
                      </a:pPr>
                      <a:r>
                        <a:rPr lang="hu-HU" dirty="0" smtClean="0"/>
                        <a:t>Svájc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4 csapat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Pünkösdi tábor</a:t>
                      </a:r>
                    </a:p>
                    <a:p>
                      <a:r>
                        <a:rPr lang="hu-HU" dirty="0" smtClean="0"/>
                        <a:t>Még léteznek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Létszám sorvadás</a:t>
                      </a:r>
                      <a:endParaRPr lang="en-US" dirty="0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hu-HU" dirty="0" smtClean="0"/>
                        <a:t>II. Argentina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60 cserkész</a:t>
                      </a:r>
                    </a:p>
                    <a:p>
                      <a:r>
                        <a:rPr lang="hu-HU" dirty="0" smtClean="0"/>
                        <a:t>2 csapat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Van fiatal vezető</a:t>
                      </a:r>
                    </a:p>
                    <a:p>
                      <a:r>
                        <a:rPr lang="hu-HU" dirty="0" smtClean="0"/>
                        <a:t>Tisza emléktúra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Cspk. és gyűlés gyenge</a:t>
                      </a:r>
                    </a:p>
                    <a:p>
                      <a:r>
                        <a:rPr lang="hu-HU" dirty="0" smtClean="0"/>
                        <a:t>Nyelv romlás</a:t>
                      </a:r>
                      <a:endParaRPr lang="en-US" dirty="0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hu-HU" dirty="0" smtClean="0"/>
                        <a:t>II. Brazilia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40 </a:t>
                      </a:r>
                      <a:r>
                        <a:rPr lang="hu-HU" dirty="0" smtClean="0"/>
                        <a:t>cserkész</a:t>
                      </a:r>
                    </a:p>
                    <a:p>
                      <a:r>
                        <a:rPr lang="hu-HU" dirty="0" smtClean="0"/>
                        <a:t>1 csapat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Új vezetők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Létszám</a:t>
                      </a:r>
                    </a:p>
                    <a:p>
                      <a:r>
                        <a:rPr lang="hu-HU" dirty="0" smtClean="0"/>
                        <a:t>Felelősség </a:t>
                      </a:r>
                      <a:r>
                        <a:rPr lang="hu-HU" dirty="0" smtClean="0"/>
                        <a:t>vállalás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5800" y="1905000"/>
            <a:ext cx="7385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Közeg		Áttekintés		Pozitivok		Gondok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787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6600" b="1" u="sng" dirty="0"/>
              <a:t>HELY</a:t>
            </a:r>
            <a:r>
              <a:rPr lang="hu-HU" sz="6600" b="1" u="sng" dirty="0"/>
              <a:t>ZETJELENTÉS – </a:t>
            </a:r>
            <a:br>
              <a:rPr lang="hu-HU" sz="6600" b="1" u="sng" dirty="0"/>
            </a:br>
            <a:r>
              <a:rPr lang="hu-HU" b="1" u="sng" dirty="0" smtClean="0"/>
              <a:t>KERÜLETI és KÖRZETI SZEMPONTBÓL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530551"/>
              </p:ext>
            </p:extLst>
          </p:nvPr>
        </p:nvGraphicFramePr>
        <p:xfrm>
          <a:off x="457200" y="1905000"/>
          <a:ext cx="8229600" cy="483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2514600"/>
                <a:gridCol w="2057400"/>
                <a:gridCol w="2057400"/>
              </a:tblGrid>
              <a:tr h="899160">
                <a:tc>
                  <a:txBody>
                    <a:bodyPr/>
                    <a:lstStyle/>
                    <a:p>
                      <a:r>
                        <a:rPr lang="hu-HU" dirty="0" smtClean="0"/>
                        <a:t>III. Kerület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1200-1400 cserkész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Létszám növekedés</a:t>
                      </a:r>
                    </a:p>
                    <a:p>
                      <a:r>
                        <a:rPr lang="hu-HU" dirty="0" smtClean="0"/>
                        <a:t>Új csapatok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Cspk-ok váltása és támogatása</a:t>
                      </a:r>
                      <a:endParaRPr lang="en-US" dirty="0"/>
                    </a:p>
                  </a:txBody>
                  <a:tcPr/>
                </a:tc>
              </a:tr>
              <a:tr h="1127760">
                <a:tc>
                  <a:txBody>
                    <a:bodyPr/>
                    <a:lstStyle/>
                    <a:p>
                      <a:r>
                        <a:rPr lang="hu-HU" dirty="0" smtClean="0"/>
                        <a:t>III. New York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>9 csapat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>2 új csapat – CT és Venice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Dús </a:t>
                      </a:r>
                      <a:r>
                        <a:rPr lang="hu-HU" dirty="0" smtClean="0"/>
                        <a:t>program</a:t>
                      </a:r>
                    </a:p>
                    <a:p>
                      <a:r>
                        <a:rPr lang="hu-HU" dirty="0" smtClean="0"/>
                        <a:t>Őv. Hétvége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Cspk. </a:t>
                      </a:r>
                      <a:r>
                        <a:rPr lang="hu-HU" dirty="0" smtClean="0"/>
                        <a:t>változások</a:t>
                      </a:r>
                      <a:endParaRPr lang="hu-HU" dirty="0" smtClean="0"/>
                    </a:p>
                    <a:p>
                      <a:r>
                        <a:rPr lang="hu-HU" dirty="0" smtClean="0"/>
                        <a:t>Fiúcserkészet gyengül</a:t>
                      </a:r>
                      <a:endParaRPr lang="en-US" dirty="0"/>
                    </a:p>
                  </a:txBody>
                  <a:tcPr/>
                </a:tc>
              </a:tr>
              <a:tr h="624840">
                <a:tc>
                  <a:txBody>
                    <a:bodyPr/>
                    <a:lstStyle/>
                    <a:p>
                      <a:r>
                        <a:rPr lang="hu-HU" dirty="0" smtClean="0"/>
                        <a:t>III. Cleveland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6 csapat</a:t>
                      </a:r>
                    </a:p>
                    <a:p>
                      <a:r>
                        <a:rPr lang="hu-HU" dirty="0" smtClean="0"/>
                        <a:t>Minneapolis </a:t>
                      </a:r>
                      <a:r>
                        <a:rPr lang="hu-HU" dirty="0" smtClean="0"/>
                        <a:t>indulóban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Körzeti események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Cspk. </a:t>
                      </a:r>
                      <a:r>
                        <a:rPr lang="hu-HU" dirty="0" smtClean="0"/>
                        <a:t>változások</a:t>
                      </a:r>
                      <a:endParaRPr lang="en-US" dirty="0"/>
                    </a:p>
                  </a:txBody>
                  <a:tcPr/>
                </a:tc>
              </a:tr>
              <a:tr h="899160">
                <a:tc>
                  <a:txBody>
                    <a:bodyPr/>
                    <a:lstStyle/>
                    <a:p>
                      <a:r>
                        <a:rPr lang="hu-HU" dirty="0" smtClean="0"/>
                        <a:t>III. California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6 csapat</a:t>
                      </a:r>
                    </a:p>
                    <a:p>
                      <a:r>
                        <a:rPr lang="hu-HU" dirty="0" smtClean="0"/>
                        <a:t>San</a:t>
                      </a:r>
                      <a:r>
                        <a:rPr lang="hu-HU" baseline="0" dirty="0" smtClean="0"/>
                        <a:t> Diego, Las Vegas és Portland beindult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Új csapatok alakulása</a:t>
                      </a:r>
                    </a:p>
                    <a:p>
                      <a:r>
                        <a:rPr lang="hu-HU" dirty="0" smtClean="0"/>
                        <a:t>Körzeti munka </a:t>
                      </a:r>
                      <a:r>
                        <a:rPr lang="hu-HU" dirty="0" smtClean="0"/>
                        <a:t>megerősítése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Cspk. és FT váltás gonddal járnak</a:t>
                      </a:r>
                      <a:endParaRPr lang="en-US" dirty="0"/>
                    </a:p>
                  </a:txBody>
                  <a:tcPr/>
                </a:tc>
              </a:tr>
              <a:tr h="899160">
                <a:tc>
                  <a:txBody>
                    <a:bodyPr/>
                    <a:lstStyle/>
                    <a:p>
                      <a:r>
                        <a:rPr lang="hu-HU" dirty="0" smtClean="0"/>
                        <a:t>III: Venezuéla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3 csapat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Még léteznek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Venéz politikai helyzet</a:t>
                      </a:r>
                    </a:p>
                    <a:p>
                      <a:r>
                        <a:rPr lang="hu-HU" dirty="0" smtClean="0"/>
                        <a:t>Nyelv, létszám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838200" y="1535668"/>
            <a:ext cx="7848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Közeg		Áttekintés		Pozitivok		Gondok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289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b="1" u="sng" dirty="0"/>
              <a:t>HELY</a:t>
            </a:r>
            <a:r>
              <a:rPr lang="hu-HU" sz="6600" b="1" u="sng" dirty="0"/>
              <a:t>ZETJELENTÉS – </a:t>
            </a:r>
            <a:br>
              <a:rPr lang="hu-HU" sz="6600" b="1" u="sng" dirty="0"/>
            </a:br>
            <a:r>
              <a:rPr lang="hu-HU" b="1" u="sng" dirty="0" smtClean="0"/>
              <a:t>KERÜLETI és KÖRZETI SZEMPONTBÓL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616084"/>
              </p:ext>
            </p:extLst>
          </p:nvPr>
        </p:nvGraphicFramePr>
        <p:xfrm>
          <a:off x="457200" y="2133600"/>
          <a:ext cx="8229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2057400"/>
                <a:gridCol w="2362200"/>
                <a:gridCol w="2057400"/>
              </a:tblGrid>
              <a:tr h="899160">
                <a:tc>
                  <a:txBody>
                    <a:bodyPr/>
                    <a:lstStyle/>
                    <a:p>
                      <a:r>
                        <a:rPr lang="hu-HU" dirty="0" smtClean="0"/>
                        <a:t>IV. NSW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150 – 200 cserkész Ausztráliában</a:t>
                      </a:r>
                    </a:p>
                    <a:p>
                      <a:r>
                        <a:rPr lang="hu-HU" dirty="0" smtClean="0"/>
                        <a:t>3 csapat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Maci klub és magyar iskola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Őv.-St.</a:t>
                      </a:r>
                      <a:r>
                        <a:rPr lang="hu-HU" baseline="0" dirty="0" smtClean="0"/>
                        <a:t> hiány</a:t>
                      </a:r>
                    </a:p>
                    <a:p>
                      <a:r>
                        <a:rPr lang="hu-HU" baseline="0" dirty="0" smtClean="0"/>
                        <a:t>Nyelv készség</a:t>
                      </a:r>
                    </a:p>
                    <a:p>
                      <a:r>
                        <a:rPr lang="hu-HU" baseline="0" dirty="0" smtClean="0"/>
                        <a:t>A jövő cspk-a</a:t>
                      </a:r>
                      <a:endParaRPr lang="en-US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hu-HU" dirty="0" smtClean="0"/>
                        <a:t>IV. Victoria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3 csapat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Sok kiscserkész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Nyelv skála</a:t>
                      </a:r>
                      <a:endParaRPr lang="en-US" dirty="0"/>
                    </a:p>
                  </a:txBody>
                  <a:tcPr/>
                </a:tc>
              </a:tr>
              <a:tr h="472440">
                <a:tc>
                  <a:txBody>
                    <a:bodyPr/>
                    <a:lstStyle/>
                    <a:p>
                      <a:r>
                        <a:rPr lang="hu-HU" dirty="0" smtClean="0"/>
                        <a:t>IV. Dél</a:t>
                      </a:r>
                      <a:r>
                        <a:rPr lang="hu-HU" baseline="0" dirty="0" smtClean="0"/>
                        <a:t> </a:t>
                      </a:r>
                      <a:r>
                        <a:rPr lang="hu-HU" dirty="0" smtClean="0"/>
                        <a:t>Ausztrália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 csapat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>Adelaide újra indult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Nyelv nehézségek</a:t>
                      </a:r>
                      <a:endParaRPr lang="en-US" dirty="0"/>
                    </a:p>
                  </a:txBody>
                  <a:tcPr/>
                </a:tc>
              </a:tr>
              <a:tr h="899160">
                <a:tc>
                  <a:txBody>
                    <a:bodyPr/>
                    <a:lstStyle/>
                    <a:p>
                      <a:r>
                        <a:rPr lang="hu-HU" dirty="0" smtClean="0"/>
                        <a:t>V. Kelet Kanada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250-300 cserkész Kanadában</a:t>
                      </a:r>
                    </a:p>
                    <a:p>
                      <a:r>
                        <a:rPr lang="hu-HU" dirty="0" smtClean="0"/>
                        <a:t>9 csapat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Új Torontoi csapat</a:t>
                      </a:r>
                    </a:p>
                    <a:p>
                      <a:r>
                        <a:rPr lang="hu-HU" dirty="0" smtClean="0"/>
                        <a:t>20 fiúcspk.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Anyagiak, biztositás</a:t>
                      </a:r>
                    </a:p>
                    <a:p>
                      <a:r>
                        <a:rPr lang="hu-HU" dirty="0" smtClean="0"/>
                        <a:t>Körzeti VK nap</a:t>
                      </a:r>
                      <a:endParaRPr lang="en-US" dirty="0"/>
                    </a:p>
                  </a:txBody>
                  <a:tcPr/>
                </a:tc>
              </a:tr>
              <a:tr h="899160">
                <a:tc>
                  <a:txBody>
                    <a:bodyPr/>
                    <a:lstStyle/>
                    <a:p>
                      <a:r>
                        <a:rPr lang="hu-HU" dirty="0" smtClean="0"/>
                        <a:t>V. Nyugat Kanada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>2 csapat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>Vancouver és Edmonton beindult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Dús </a:t>
                      </a:r>
                      <a:r>
                        <a:rPr lang="hu-HU" dirty="0" smtClean="0"/>
                        <a:t>program</a:t>
                      </a:r>
                      <a:r>
                        <a:rPr lang="hu-HU" baseline="0" dirty="0" smtClean="0"/>
                        <a:t> </a:t>
                      </a:r>
                      <a:r>
                        <a:rPr lang="hu-HU" dirty="0" smtClean="0"/>
                        <a:t>Calgaryban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Távolságok</a:t>
                      </a:r>
                    </a:p>
                    <a:p>
                      <a:r>
                        <a:rPr lang="hu-HU" dirty="0" smtClean="0"/>
                        <a:t>Elszigeteltség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609600" y="1752600"/>
            <a:ext cx="7924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Közeg		Áttekintés		Pozitivok		Gondok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827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Documents and Settings\imre\My Documents\My Pictures\BESZED\map3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1211262" cy="778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752600"/>
            <a:ext cx="8534400" cy="46482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Symbol" pitchFamily="18" charset="2"/>
              <a:buChar char="·"/>
            </a:pPr>
            <a:r>
              <a:rPr lang="hu-HU" dirty="0" smtClean="0"/>
              <a:t>MCSSZFórumon belül továbbra is szoros a kapcsolat és együttműködés de lassan haladunk közös feladatainkkal</a:t>
            </a:r>
          </a:p>
          <a:p>
            <a:pPr>
              <a:lnSpc>
                <a:spcPct val="90000"/>
              </a:lnSpc>
              <a:buFont typeface="Symbol" pitchFamily="18" charset="2"/>
              <a:buChar char="·"/>
            </a:pPr>
            <a:r>
              <a:rPr lang="hu-HU" dirty="0" smtClean="0"/>
              <a:t>Átlagon felüli jó és szoros kapcsolat a határontúli szövetségekkel </a:t>
            </a:r>
          </a:p>
          <a:p>
            <a:pPr lvl="1">
              <a:lnSpc>
                <a:spcPct val="90000"/>
              </a:lnSpc>
              <a:buFont typeface="Symbol" pitchFamily="18" charset="2"/>
              <a:buChar char="·"/>
            </a:pPr>
            <a:r>
              <a:rPr lang="hu-HU" dirty="0" smtClean="0"/>
              <a:t>Iskolatábor ösztöndij, közös segédtiszti, Jubitábor részvétel</a:t>
            </a:r>
          </a:p>
          <a:p>
            <a:pPr>
              <a:lnSpc>
                <a:spcPct val="90000"/>
              </a:lnSpc>
              <a:buFont typeface="Symbol" pitchFamily="18" charset="2"/>
              <a:buChar char="·"/>
            </a:pPr>
            <a:r>
              <a:rPr lang="hu-HU" dirty="0" smtClean="0"/>
              <a:t>Ukrán konfliktus és általános anyagi gondok </a:t>
            </a:r>
            <a:r>
              <a:rPr lang="hu-HU" dirty="0" smtClean="0"/>
              <a:t>határontúl </a:t>
            </a:r>
            <a:r>
              <a:rPr lang="hu-HU" dirty="0" smtClean="0"/>
              <a:t>szövetségi szinten komoly gondokat okoznak</a:t>
            </a:r>
          </a:p>
          <a:p>
            <a:pPr>
              <a:lnSpc>
                <a:spcPct val="90000"/>
              </a:lnSpc>
              <a:buFont typeface="Symbol" pitchFamily="18" charset="2"/>
              <a:buChar char="·"/>
            </a:pPr>
            <a:r>
              <a:rPr lang="hu-HU" dirty="0" smtClean="0"/>
              <a:t>Magyar kormánnyal továbbra szoros, pozitiv kapcsolat</a:t>
            </a:r>
          </a:p>
          <a:p>
            <a:pPr lvl="1">
              <a:lnSpc>
                <a:spcPct val="90000"/>
              </a:lnSpc>
              <a:buFont typeface="Symbol" pitchFamily="18" charset="2"/>
              <a:buChar char="·"/>
            </a:pPr>
            <a:r>
              <a:rPr lang="hu-HU" dirty="0" smtClean="0"/>
              <a:t>Politikamentességünket továbbra is tiszteletben              tartják</a:t>
            </a:r>
            <a:endParaRPr lang="en-US" dirty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610600" cy="1524000"/>
          </a:xfrm>
          <a:ln/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b="1" u="sng" dirty="0" smtClean="0">
                <a:solidFill>
                  <a:schemeClr val="tx1"/>
                </a:solidFill>
              </a:rPr>
              <a:t>HELYZETJELENTÉS</a:t>
            </a:r>
            <a:r>
              <a:rPr lang="hu-HU" b="1" u="sng" dirty="0" smtClean="0">
                <a:solidFill>
                  <a:schemeClr val="tx1"/>
                </a:solidFill>
              </a:rPr>
              <a:t> -</a:t>
            </a:r>
            <a:r>
              <a:rPr lang="en-US" b="1" u="sng" dirty="0">
                <a:solidFill>
                  <a:schemeClr val="tx1"/>
                </a:solidFill>
              </a:rPr>
              <a:t>	</a:t>
            </a:r>
            <a:r>
              <a:rPr lang="hu-HU" b="1" u="sng" dirty="0" smtClean="0">
                <a:solidFill>
                  <a:schemeClr val="tx1"/>
                </a:solidFill>
              </a:rPr>
              <a:t/>
            </a:r>
            <a:br>
              <a:rPr lang="hu-HU" b="1" u="sng" dirty="0" smtClean="0">
                <a:solidFill>
                  <a:schemeClr val="tx1"/>
                </a:solidFill>
              </a:rPr>
            </a:br>
            <a:r>
              <a:rPr lang="hu-HU" sz="4000" b="1" u="sng" dirty="0" smtClean="0"/>
              <a:t>és</a:t>
            </a:r>
            <a:r>
              <a:rPr lang="en-US" sz="4000" b="1" u="sng" dirty="0" smtClean="0">
                <a:solidFill>
                  <a:schemeClr val="tx1"/>
                </a:solidFill>
              </a:rPr>
              <a:t> </a:t>
            </a:r>
            <a:r>
              <a:rPr lang="hu-HU" sz="4000" b="1" u="sng" dirty="0"/>
              <a:t>a</a:t>
            </a:r>
            <a:r>
              <a:rPr lang="en-US" sz="4000" b="1" u="sng" dirty="0" smtClean="0">
                <a:solidFill>
                  <a:schemeClr val="tx1"/>
                </a:solidFill>
              </a:rPr>
              <a:t> </a:t>
            </a:r>
            <a:r>
              <a:rPr lang="en-US" sz="4000" b="1" u="sng" dirty="0" err="1" smtClean="0">
                <a:solidFill>
                  <a:schemeClr val="tx1"/>
                </a:solidFill>
              </a:rPr>
              <a:t>Kárpát-medence</a:t>
            </a:r>
            <a:r>
              <a:rPr lang="hu-HU" sz="4000" b="1" u="sng" dirty="0" smtClean="0">
                <a:solidFill>
                  <a:schemeClr val="tx1"/>
                </a:solidFill>
              </a:rPr>
              <a:t>?</a:t>
            </a:r>
            <a:endParaRPr lang="en-US" sz="4000" u="sng" dirty="0">
              <a:solidFill>
                <a:schemeClr val="tx1"/>
              </a:solidFill>
            </a:endParaRPr>
          </a:p>
        </p:txBody>
      </p:sp>
      <p:pic>
        <p:nvPicPr>
          <p:cNvPr id="5" name="Picture 4" descr="MCSSZ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33400"/>
            <a:ext cx="990600" cy="919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68-drag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5701506"/>
            <a:ext cx="1676400" cy="105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932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</TotalTime>
  <Words>1211</Words>
  <Application>Microsoft Office PowerPoint</Application>
  <PresentationFormat>On-screen Show (4:3)</PresentationFormat>
  <Paragraphs>250</Paragraphs>
  <Slides>16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宋体</vt:lpstr>
      <vt:lpstr>Arial</vt:lpstr>
      <vt:lpstr>Calibri</vt:lpstr>
      <vt:lpstr>Monotype Sorts</vt:lpstr>
      <vt:lpstr>Symbol</vt:lpstr>
      <vt:lpstr>Times New Roman</vt:lpstr>
      <vt:lpstr>Office Theme</vt:lpstr>
      <vt:lpstr>Clip</vt:lpstr>
      <vt:lpstr>Bitmap Image</vt:lpstr>
      <vt:lpstr>KMCSSZ KÖZGYŰLÉS - Elnökségi beszámolók -</vt:lpstr>
      <vt:lpstr>BEINDITÓ GONDOLAT</vt:lpstr>
      <vt:lpstr>TARTALOM</vt:lpstr>
      <vt:lpstr>HELYZETJELENTÉS –  SZÖVETSÉGI SZEMPONTBÓL</vt:lpstr>
      <vt:lpstr>HELYZETJELENTÉS –  SZÖVETSÉGI SZEMPONTBÓL</vt:lpstr>
      <vt:lpstr>HELYZETJELENTÉS –  KERÜLETI és KÖRZETI SZEMPONTBÓL</vt:lpstr>
      <vt:lpstr>HELYZETJELENTÉS –  KERÜLETI és KÖRZETI SZEMPONTBÓL</vt:lpstr>
      <vt:lpstr>HELYZETJELENTÉS –  KERÜLETI és KÖRZETI SZEMPONTBÓL</vt:lpstr>
      <vt:lpstr>HELYZETJELENTÉS -  és a Kárpát-medence?</vt:lpstr>
      <vt:lpstr>ÉVFORDULÓK</vt:lpstr>
      <vt:lpstr>HALOTTAINK</vt:lpstr>
      <vt:lpstr>ANYAGIAK</vt:lpstr>
      <vt:lpstr>KIHÍVÁSAINK és GONDJAINK</vt:lpstr>
      <vt:lpstr>ZÁRÓ GONDOLAT</vt:lpstr>
      <vt:lpstr>PowerPoint Presentation</vt:lpstr>
      <vt:lpstr>TOVÁBBI BESZÁMOLÓK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KMCSSZ KÖZGYŰLÉS - Elnökségi beszámolók -</dc:title>
  <dc:creator>Imre Lendvai-Lintner</dc:creator>
  <cp:lastModifiedBy>Emery Lendvai-Lintner</cp:lastModifiedBy>
  <cp:revision>69</cp:revision>
  <cp:lastPrinted>2015-03-30T20:06:45Z</cp:lastPrinted>
  <dcterms:created xsi:type="dcterms:W3CDTF">2013-02-26T16:01:41Z</dcterms:created>
  <dcterms:modified xsi:type="dcterms:W3CDTF">2015-04-09T18:15:45Z</dcterms:modified>
</cp:coreProperties>
</file>